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64" r:id="rId2"/>
    <p:sldId id="265" r:id="rId3"/>
    <p:sldId id="274" r:id="rId4"/>
    <p:sldId id="260" r:id="rId5"/>
    <p:sldId id="267" r:id="rId6"/>
    <p:sldId id="270" r:id="rId7"/>
    <p:sldId id="273" r:id="rId8"/>
    <p:sldId id="262" r:id="rId9"/>
    <p:sldId id="258" r:id="rId10"/>
    <p:sldId id="268" r:id="rId11"/>
    <p:sldId id="261" r:id="rId12"/>
    <p:sldId id="269" r:id="rId13"/>
    <p:sldId id="275" r:id="rId14"/>
    <p:sldId id="259"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37" autoAdjust="0"/>
  </p:normalViewPr>
  <p:slideViewPr>
    <p:cSldViewPr snapToGrid="0">
      <p:cViewPr varScale="1">
        <p:scale>
          <a:sx n="88" d="100"/>
          <a:sy n="88" d="100"/>
        </p:scale>
        <p:origin x="49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802EA0-E000-4A0B-9A12-7040FB898E8E}"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62520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802EA0-E000-4A0B-9A12-7040FB898E8E}" type="datetimeFigureOut">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191786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A802EA0-E000-4A0B-9A12-7040FB898E8E}"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66946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A802EA0-E000-4A0B-9A12-7040FB898E8E}"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DE8E3A-DA0D-4149-863F-BFFA86C14EF5}"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47339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802EA0-E000-4A0B-9A12-7040FB898E8E}"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2363419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A802EA0-E000-4A0B-9A12-7040FB898E8E}" type="datetimeFigureOut">
              <a:rPr lang="en-IN" smtClean="0"/>
              <a:t>31-03-2023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1079450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A802EA0-E000-4A0B-9A12-7040FB898E8E}" type="datetimeFigureOut">
              <a:rPr lang="en-IN" smtClean="0"/>
              <a:t>31-03-2023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1785868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02EA0-E000-4A0B-9A12-7040FB898E8E}"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579126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02EA0-E000-4A0B-9A12-7040FB898E8E}"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3329294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A802EA0-E000-4A0B-9A12-7040FB898E8E}"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3932490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802EA0-E000-4A0B-9A12-7040FB898E8E}"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76744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802EA0-E000-4A0B-9A12-7040FB898E8E}" type="datetimeFigureOut">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134629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02EA0-E000-4A0B-9A12-7040FB898E8E}" type="datetimeFigureOut">
              <a:rPr lang="en-IN" smtClean="0"/>
              <a:t>31-03-2023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53700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A802EA0-E000-4A0B-9A12-7040FB898E8E}" type="datetimeFigureOut">
              <a:rPr lang="en-IN" smtClean="0"/>
              <a:t>31-03-2023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236437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A802EA0-E000-4A0B-9A12-7040FB898E8E}" type="datetimeFigureOut">
              <a:rPr lang="en-IN" smtClean="0"/>
              <a:t>31-03-2023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804277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A802EA0-E000-4A0B-9A12-7040FB898E8E}" type="datetimeFigureOut">
              <a:rPr lang="en-IN" smtClean="0"/>
              <a:t>31-03-2023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1243111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802EA0-E000-4A0B-9A12-7040FB898E8E}" type="datetimeFigureOut">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DE8E3A-DA0D-4149-863F-BFFA86C14EF5}" type="slidenum">
              <a:rPr lang="en-IN" smtClean="0"/>
              <a:t>‹#›</a:t>
            </a:fld>
            <a:endParaRPr lang="en-IN"/>
          </a:p>
        </p:txBody>
      </p:sp>
    </p:spTree>
    <p:extLst>
      <p:ext uri="{BB962C8B-B14F-4D97-AF65-F5344CB8AC3E}">
        <p14:creationId xmlns:p14="http://schemas.microsoft.com/office/powerpoint/2010/main" val="2727314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A802EA0-E000-4A0B-9A12-7040FB898E8E}" type="datetimeFigureOut">
              <a:rPr lang="en-IN" smtClean="0"/>
              <a:t>31-03-2023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4DE8E3A-DA0D-4149-863F-BFFA86C14EF5}" type="slidenum">
              <a:rPr lang="en-IN" smtClean="0"/>
              <a:t>‹#›</a:t>
            </a:fld>
            <a:endParaRPr lang="en-IN"/>
          </a:p>
        </p:txBody>
      </p:sp>
    </p:spTree>
    <p:extLst>
      <p:ext uri="{BB962C8B-B14F-4D97-AF65-F5344CB8AC3E}">
        <p14:creationId xmlns:p14="http://schemas.microsoft.com/office/powerpoint/2010/main" val="280276565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stitute Overview | Prestige Engineering College Ind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10" y="42199"/>
            <a:ext cx="11535448" cy="978768"/>
          </a:xfrm>
          <a:prstGeom prst="roundRect">
            <a:avLst>
              <a:gd name="adj" fmla="val 11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 name="Rectangle 5"/>
          <p:cNvSpPr/>
          <p:nvPr/>
        </p:nvSpPr>
        <p:spPr>
          <a:xfrm>
            <a:off x="1342913" y="1209191"/>
            <a:ext cx="8861621" cy="1862048"/>
          </a:xfrm>
          <a:prstGeom prst="rect">
            <a:avLst/>
          </a:prstGeom>
        </p:spPr>
        <p:txBody>
          <a:bodyPr wrap="square">
            <a:spAutoFit/>
          </a:bodyPr>
          <a:lstStyle/>
          <a:p>
            <a:r>
              <a:rPr lang="en-US" sz="1200" b="1" dirty="0">
                <a:latin typeface="Times New Roman" panose="02020603050405020304" pitchFamily="18" charset="0"/>
                <a:cs typeface="Times New Roman" panose="02020603050405020304" pitchFamily="18" charset="0"/>
              </a:rPr>
              <a:t>                                                                       </a:t>
            </a:r>
            <a:r>
              <a:rPr lang="en-US" sz="3500" b="1" dirty="0">
                <a:latin typeface="Times New Roman" panose="02020603050405020304" pitchFamily="18" charset="0"/>
                <a:cs typeface="Times New Roman" panose="02020603050405020304" pitchFamily="18" charset="0"/>
              </a:rPr>
              <a:t>MINOR PROJECT</a:t>
            </a:r>
          </a:p>
          <a:p>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Street Light Monitoring System using IOT</a:t>
            </a:r>
          </a:p>
          <a:p>
            <a:pPr algn="just"/>
            <a:r>
              <a:rPr lang="en-US" sz="32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Electronics and </a:t>
            </a:r>
            <a:r>
              <a:rPr lang="en-US" sz="2400" b="1" dirty="0">
                <a:latin typeface="Times New Roman" panose="02020603050405020304" pitchFamily="18" charset="0"/>
                <a:cs typeface="Times New Roman" panose="02020603050405020304" pitchFamily="18" charset="0"/>
              </a:rPr>
              <a:t>Communication</a:t>
            </a:r>
            <a:r>
              <a:rPr lang="en-US" sz="2800" b="1" dirty="0">
                <a:latin typeface="Times New Roman" panose="02020603050405020304" pitchFamily="18" charset="0"/>
                <a:cs typeface="Times New Roman" panose="02020603050405020304" pitchFamily="18" charset="0"/>
              </a:rPr>
              <a:t> Engineering</a:t>
            </a:r>
          </a:p>
          <a:p>
            <a:r>
              <a:rPr lang="en-US" sz="1600" b="1"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   </a:t>
            </a:r>
            <a:endParaRPr lang="en-IN" dirty="0"/>
          </a:p>
        </p:txBody>
      </p:sp>
      <p:sp>
        <p:nvSpPr>
          <p:cNvPr id="8" name="Rectangle 7"/>
          <p:cNvSpPr/>
          <p:nvPr/>
        </p:nvSpPr>
        <p:spPr>
          <a:xfrm>
            <a:off x="817924" y="3647601"/>
            <a:ext cx="2939958"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Presented By :-</a:t>
            </a:r>
          </a:p>
        </p:txBody>
      </p:sp>
      <p:sp>
        <p:nvSpPr>
          <p:cNvPr id="9" name="Rectangle 8"/>
          <p:cNvSpPr/>
          <p:nvPr/>
        </p:nvSpPr>
        <p:spPr>
          <a:xfrm>
            <a:off x="822809" y="4109266"/>
            <a:ext cx="6096000" cy="1600438"/>
          </a:xfrm>
          <a:prstGeom prst="rect">
            <a:avLst/>
          </a:prstGeom>
        </p:spPr>
        <p:txBody>
          <a:bodyPr>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Raj Yadav </a:t>
            </a:r>
          </a:p>
          <a:p>
            <a:pPr marL="285750" indent="-285750">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Sandhya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Kashyap</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Salma </a:t>
            </a:r>
            <a:r>
              <a:rPr lang="en-IN" sz="2000" dirty="0" err="1">
                <a:latin typeface="Times New Roman" panose="02020603050405020304" pitchFamily="18" charset="0"/>
                <a:cs typeface="Times New Roman" panose="02020603050405020304" pitchFamily="18" charset="0"/>
              </a:rPr>
              <a:t>Bano</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Shraddha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Shrivansh</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11" name="Rectangle 10"/>
          <p:cNvSpPr/>
          <p:nvPr/>
        </p:nvSpPr>
        <p:spPr>
          <a:xfrm>
            <a:off x="745401" y="5709488"/>
            <a:ext cx="6096000" cy="424732"/>
          </a:xfrm>
          <a:prstGeom prst="rect">
            <a:avLst/>
          </a:prstGeom>
        </p:spPr>
        <p:txBody>
          <a:bodyPr>
            <a:spAutoFit/>
          </a:bodyPr>
          <a:lstStyle/>
          <a:p>
            <a:pPr>
              <a:lnSpc>
                <a:spcPct val="90000"/>
              </a:lnSpc>
            </a:pPr>
            <a:r>
              <a:rPr lang="en-US" sz="2400" dirty="0">
                <a:latin typeface="Times New Roman" panose="02020603050405020304" pitchFamily="18" charset="0"/>
                <a:cs typeface="Times New Roman" panose="02020603050405020304" pitchFamily="18" charset="0"/>
              </a:rPr>
              <a:t>Sem / Year :- </a:t>
            </a:r>
            <a:r>
              <a:rPr lang="en-US" sz="2400" dirty="0" smtClean="0">
                <a:latin typeface="Times New Roman" panose="02020603050405020304" pitchFamily="18" charset="0"/>
                <a:cs typeface="Times New Roman" panose="02020603050405020304" pitchFamily="18" charset="0"/>
              </a:rPr>
              <a:t>  6</a:t>
            </a:r>
            <a:r>
              <a:rPr lang="en-US" sz="2400" baseline="30000" dirty="0" smtClean="0">
                <a:latin typeface="Times New Roman" panose="02020603050405020304" pitchFamily="18" charset="0"/>
                <a:cs typeface="Times New Roman" panose="02020603050405020304" pitchFamily="18" charset="0"/>
              </a:rPr>
              <a:t>th</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3</a:t>
            </a:r>
            <a:r>
              <a:rPr lang="en-US" sz="2400" baseline="30000" dirty="0" smtClean="0">
                <a:latin typeface="Times New Roman" panose="02020603050405020304" pitchFamily="18" charset="0"/>
                <a:cs typeface="Times New Roman" panose="02020603050405020304" pitchFamily="18" charset="0"/>
              </a:rPr>
              <a:t>rd</a:t>
            </a:r>
            <a:endParaRPr lang="en-GB" sz="2400" baseline="30000" dirty="0">
              <a:latin typeface="Times New Roman" panose="02020603050405020304" pitchFamily="18" charset="0"/>
              <a:cs typeface="Times New Roman" panose="02020603050405020304" pitchFamily="18" charset="0"/>
            </a:endParaRPr>
          </a:p>
        </p:txBody>
      </p:sp>
      <p:sp>
        <p:nvSpPr>
          <p:cNvPr id="12" name="Rectangle 11"/>
          <p:cNvSpPr/>
          <p:nvPr/>
        </p:nvSpPr>
        <p:spPr>
          <a:xfrm>
            <a:off x="6763992" y="3647601"/>
            <a:ext cx="6096000" cy="1311128"/>
          </a:xfrm>
          <a:prstGeom prst="rect">
            <a:avLst/>
          </a:prstGeom>
        </p:spPr>
        <p:txBody>
          <a:bodyPr wrap="square">
            <a:spAutoFit/>
          </a:bodyPr>
          <a:lstStyle/>
          <a:p>
            <a:pPr>
              <a:lnSpc>
                <a:spcPct val="90000"/>
              </a:lnSpc>
            </a:pPr>
            <a:r>
              <a:rPr lang="en-US" sz="2400" dirty="0">
                <a:latin typeface="Times New Roman" panose="02020603050405020304" pitchFamily="18" charset="0"/>
                <a:cs typeface="Times New Roman" panose="02020603050405020304" pitchFamily="18" charset="0"/>
              </a:rPr>
              <a:t>Guided By  </a:t>
            </a:r>
            <a:r>
              <a:rPr lang="en-US" sz="2400" b="1" dirty="0">
                <a:latin typeface="Times New Roman" panose="02020603050405020304" pitchFamily="18" charset="0"/>
                <a:cs typeface="Times New Roman" panose="02020603050405020304" pitchFamily="18" charset="0"/>
              </a:rPr>
              <a:t>:-</a:t>
            </a:r>
          </a:p>
          <a:p>
            <a:pPr>
              <a:lnSpc>
                <a:spcPct val="90000"/>
              </a:lnSpc>
            </a:pPr>
            <a:endParaRPr lang="en-US" sz="2400" b="1" dirty="0">
              <a:latin typeface="Times New Roman" panose="02020603050405020304" pitchFamily="18" charset="0"/>
              <a:cs typeface="Times New Roman" panose="02020603050405020304" pitchFamily="18" charset="0"/>
            </a:endParaRPr>
          </a:p>
          <a:p>
            <a:pPr marL="342900" indent="-342900">
              <a:lnSpc>
                <a:spcPct val="9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Dr. </a:t>
            </a:r>
            <a:r>
              <a:rPr lang="en-US" sz="2000" dirty="0" err="1">
                <a:latin typeface="Times New Roman" panose="02020603050405020304" pitchFamily="18" charset="0"/>
                <a:cs typeface="Times New Roman" panose="02020603050405020304" pitchFamily="18" charset="0"/>
              </a:rPr>
              <a:t>Mahendra</a:t>
            </a:r>
            <a:r>
              <a:rPr lang="en-US" sz="2000" dirty="0">
                <a:latin typeface="Times New Roman" panose="02020603050405020304" pitchFamily="18" charset="0"/>
                <a:cs typeface="Times New Roman" panose="02020603050405020304" pitchFamily="18" charset="0"/>
              </a:rPr>
              <a:t> Singh Thakur</a:t>
            </a:r>
          </a:p>
          <a:p>
            <a:pPr marL="342900" indent="-342900">
              <a:lnSpc>
                <a:spcPct val="90000"/>
              </a:lnSpc>
              <a:buFont typeface="Arial" panose="020B0604020202020204" pitchFamily="34" charset="0"/>
              <a:buChar char="•"/>
            </a:pPr>
            <a:r>
              <a:rPr lang="en-GB" sz="2000" dirty="0" err="1">
                <a:latin typeface="Times New Roman" panose="02020603050405020304" pitchFamily="18" charset="0"/>
                <a:cs typeface="Times New Roman" panose="02020603050405020304" pitchFamily="18" charset="0"/>
              </a:rPr>
              <a:t>Prof.</a:t>
            </a:r>
            <a:r>
              <a:rPr lang="en-US" sz="2000" dirty="0">
                <a:latin typeface="Times New Roman" panose="02020603050405020304" pitchFamily="18" charset="0"/>
                <a:cs typeface="Times New Roman" panose="02020603050405020304" pitchFamily="18" charset="0"/>
              </a:rPr>
              <a:t> Pankaj </a:t>
            </a:r>
            <a:r>
              <a:rPr lang="en-US" sz="2000" dirty="0" err="1">
                <a:latin typeface="Times New Roman" panose="02020603050405020304" pitchFamily="18" charset="0"/>
                <a:cs typeface="Times New Roman" panose="02020603050405020304" pitchFamily="18" charset="0"/>
              </a:rPr>
              <a:t>Raghuwanshi</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4562366"/>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25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750"/>
                                        <p:tgtEl>
                                          <p:spTgt spid="6">
                                            <p:txEl>
                                              <p:pRg st="0" end="0"/>
                                            </p:txEl>
                                          </p:spTgt>
                                        </p:tgtEl>
                                      </p:cBhvr>
                                    </p:animEffect>
                                    <p:anim calcmode="lin" valueType="num">
                                      <p:cBhvr>
                                        <p:cTn id="14"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25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750"/>
                                        <p:tgtEl>
                                          <p:spTgt spid="6">
                                            <p:txEl>
                                              <p:pRg st="1" end="1"/>
                                            </p:txEl>
                                          </p:spTgt>
                                        </p:tgtEl>
                                      </p:cBhvr>
                                    </p:animEffect>
                                    <p:anim calcmode="lin" valueType="num">
                                      <p:cBhvr>
                                        <p:cTn id="21" dur="75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2" dur="75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25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750"/>
                                        <p:tgtEl>
                                          <p:spTgt spid="6">
                                            <p:txEl>
                                              <p:pRg st="2" end="2"/>
                                            </p:txEl>
                                          </p:spTgt>
                                        </p:tgtEl>
                                      </p:cBhvr>
                                    </p:animEffect>
                                    <p:anim calcmode="lin" valueType="num">
                                      <p:cBhvr>
                                        <p:cTn id="28" dur="75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9" dur="75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nodeType="after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750"/>
                                        <p:tgtEl>
                                          <p:spTgt spid="8">
                                            <p:txEl>
                                              <p:pRg st="0" end="0"/>
                                            </p:txEl>
                                          </p:spTgt>
                                        </p:tgtEl>
                                      </p:cBhvr>
                                    </p:animEffect>
                                    <p:anim calcmode="lin" valueType="num">
                                      <p:cBhvr>
                                        <p:cTn id="34"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75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750"/>
                            </p:stCondLst>
                            <p:childTnLst>
                              <p:par>
                                <p:cTn id="37" presetID="42" presetClass="entr" presetSubtype="0" fill="hold"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750"/>
                                        <p:tgtEl>
                                          <p:spTgt spid="9">
                                            <p:txEl>
                                              <p:pRg st="0" end="0"/>
                                            </p:txEl>
                                          </p:spTgt>
                                        </p:tgtEl>
                                      </p:cBhvr>
                                    </p:animEffect>
                                    <p:anim calcmode="lin" valueType="num">
                                      <p:cBhvr>
                                        <p:cTn id="40"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1"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2500"/>
                            </p:stCondLst>
                            <p:childTnLst>
                              <p:par>
                                <p:cTn id="43" presetID="42" presetClass="entr" presetSubtype="0" fill="hold" nodeType="afterEffect">
                                  <p:stCondLst>
                                    <p:cond delay="0"/>
                                  </p:stCondLst>
                                  <p:childTnLst>
                                    <p:set>
                                      <p:cBhvr>
                                        <p:cTn id="44" dur="1" fill="hold">
                                          <p:stCondLst>
                                            <p:cond delay="0"/>
                                          </p:stCondLst>
                                        </p:cTn>
                                        <p:tgtEl>
                                          <p:spTgt spid="9">
                                            <p:txEl>
                                              <p:pRg st="1" end="1"/>
                                            </p:txEl>
                                          </p:spTgt>
                                        </p:tgtEl>
                                        <p:attrNameLst>
                                          <p:attrName>style.visibility</p:attrName>
                                        </p:attrNameLst>
                                      </p:cBhvr>
                                      <p:to>
                                        <p:strVal val="visible"/>
                                      </p:to>
                                    </p:set>
                                    <p:animEffect transition="in" filter="fade">
                                      <p:cBhvr>
                                        <p:cTn id="45" dur="750"/>
                                        <p:tgtEl>
                                          <p:spTgt spid="9">
                                            <p:txEl>
                                              <p:pRg st="1" end="1"/>
                                            </p:txEl>
                                          </p:spTgt>
                                        </p:tgtEl>
                                      </p:cBhvr>
                                    </p:animEffect>
                                    <p:anim calcmode="lin" valueType="num">
                                      <p:cBhvr>
                                        <p:cTn id="46" dur="7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47" dur="7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48" fill="hold">
                            <p:stCondLst>
                              <p:cond delay="3250"/>
                            </p:stCondLst>
                            <p:childTnLst>
                              <p:par>
                                <p:cTn id="49" presetID="42" presetClass="entr" presetSubtype="0" fill="hold" nodeType="after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animEffect transition="in" filter="fade">
                                      <p:cBhvr>
                                        <p:cTn id="51" dur="750"/>
                                        <p:tgtEl>
                                          <p:spTgt spid="9">
                                            <p:txEl>
                                              <p:pRg st="2" end="2"/>
                                            </p:txEl>
                                          </p:spTgt>
                                        </p:tgtEl>
                                      </p:cBhvr>
                                    </p:animEffect>
                                    <p:anim calcmode="lin" valueType="num">
                                      <p:cBhvr>
                                        <p:cTn id="52" dur="75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53" dur="75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54" fill="hold">
                            <p:stCondLst>
                              <p:cond delay="4000"/>
                            </p:stCondLst>
                            <p:childTnLst>
                              <p:par>
                                <p:cTn id="55" presetID="42" presetClass="entr" presetSubtype="0" fill="hold" nodeType="afterEffect">
                                  <p:stCondLst>
                                    <p:cond delay="0"/>
                                  </p:stCondLst>
                                  <p:childTnLst>
                                    <p:set>
                                      <p:cBhvr>
                                        <p:cTn id="56" dur="1" fill="hold">
                                          <p:stCondLst>
                                            <p:cond delay="0"/>
                                          </p:stCondLst>
                                        </p:cTn>
                                        <p:tgtEl>
                                          <p:spTgt spid="9">
                                            <p:txEl>
                                              <p:pRg st="3" end="3"/>
                                            </p:txEl>
                                          </p:spTgt>
                                        </p:tgtEl>
                                        <p:attrNameLst>
                                          <p:attrName>style.visibility</p:attrName>
                                        </p:attrNameLst>
                                      </p:cBhvr>
                                      <p:to>
                                        <p:strVal val="visible"/>
                                      </p:to>
                                    </p:set>
                                    <p:animEffect transition="in" filter="fade">
                                      <p:cBhvr>
                                        <p:cTn id="57" dur="750"/>
                                        <p:tgtEl>
                                          <p:spTgt spid="9">
                                            <p:txEl>
                                              <p:pRg st="3" end="3"/>
                                            </p:txEl>
                                          </p:spTgt>
                                        </p:tgtEl>
                                      </p:cBhvr>
                                    </p:animEffect>
                                    <p:anim calcmode="lin" valueType="num">
                                      <p:cBhvr>
                                        <p:cTn id="58" dur="7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59" dur="7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60" fill="hold">
                            <p:stCondLst>
                              <p:cond delay="4750"/>
                            </p:stCondLst>
                            <p:childTnLst>
                              <p:par>
                                <p:cTn id="61" presetID="42" presetClass="entr" presetSubtype="0" fill="hold" nodeType="afterEffect">
                                  <p:stCondLst>
                                    <p:cond delay="0"/>
                                  </p:stCondLst>
                                  <p:childTnLst>
                                    <p:set>
                                      <p:cBhvr>
                                        <p:cTn id="62" dur="1" fill="hold">
                                          <p:stCondLst>
                                            <p:cond delay="0"/>
                                          </p:stCondLst>
                                        </p:cTn>
                                        <p:tgtEl>
                                          <p:spTgt spid="11">
                                            <p:txEl>
                                              <p:pRg st="0" end="0"/>
                                            </p:txEl>
                                          </p:spTgt>
                                        </p:tgtEl>
                                        <p:attrNameLst>
                                          <p:attrName>style.visibility</p:attrName>
                                        </p:attrNameLst>
                                      </p:cBhvr>
                                      <p:to>
                                        <p:strVal val="visible"/>
                                      </p:to>
                                    </p:set>
                                    <p:animEffect transition="in" filter="fade">
                                      <p:cBhvr>
                                        <p:cTn id="63" dur="750"/>
                                        <p:tgtEl>
                                          <p:spTgt spid="11">
                                            <p:txEl>
                                              <p:pRg st="0" end="0"/>
                                            </p:txEl>
                                          </p:spTgt>
                                        </p:tgtEl>
                                      </p:cBhvr>
                                    </p:animEffect>
                                    <p:anim calcmode="lin" valueType="num">
                                      <p:cBhvr>
                                        <p:cTn id="64"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65"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66" fill="hold">
                            <p:stCondLst>
                              <p:cond delay="5500"/>
                            </p:stCondLst>
                            <p:childTnLst>
                              <p:par>
                                <p:cTn id="67" presetID="42" presetClass="entr" presetSubtype="0" fill="hold" nodeType="afterEffect">
                                  <p:stCondLst>
                                    <p:cond delay="0"/>
                                  </p:stCondLst>
                                  <p:childTnLst>
                                    <p:set>
                                      <p:cBhvr>
                                        <p:cTn id="68" dur="1" fill="hold">
                                          <p:stCondLst>
                                            <p:cond delay="0"/>
                                          </p:stCondLst>
                                        </p:cTn>
                                        <p:tgtEl>
                                          <p:spTgt spid="12">
                                            <p:txEl>
                                              <p:pRg st="0" end="0"/>
                                            </p:txEl>
                                          </p:spTgt>
                                        </p:tgtEl>
                                        <p:attrNameLst>
                                          <p:attrName>style.visibility</p:attrName>
                                        </p:attrNameLst>
                                      </p:cBhvr>
                                      <p:to>
                                        <p:strVal val="visible"/>
                                      </p:to>
                                    </p:set>
                                    <p:animEffect transition="in" filter="fade">
                                      <p:cBhvr>
                                        <p:cTn id="69" dur="750"/>
                                        <p:tgtEl>
                                          <p:spTgt spid="12">
                                            <p:txEl>
                                              <p:pRg st="0" end="0"/>
                                            </p:txEl>
                                          </p:spTgt>
                                        </p:tgtEl>
                                      </p:cBhvr>
                                    </p:animEffect>
                                    <p:anim calcmode="lin" valueType="num">
                                      <p:cBhvr>
                                        <p:cTn id="70"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71" dur="75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72" fill="hold">
                            <p:stCondLst>
                              <p:cond delay="6250"/>
                            </p:stCondLst>
                            <p:childTnLst>
                              <p:par>
                                <p:cTn id="73" presetID="42" presetClass="entr" presetSubtype="0" fill="hold" nodeType="after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animEffect transition="in" filter="fade">
                                      <p:cBhvr>
                                        <p:cTn id="75" dur="750"/>
                                        <p:tgtEl>
                                          <p:spTgt spid="12">
                                            <p:txEl>
                                              <p:pRg st="2" end="2"/>
                                            </p:txEl>
                                          </p:spTgt>
                                        </p:tgtEl>
                                      </p:cBhvr>
                                    </p:animEffect>
                                    <p:anim calcmode="lin" valueType="num">
                                      <p:cBhvr>
                                        <p:cTn id="76" dur="75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77" dur="75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2">
                                            <p:txEl>
                                              <p:pRg st="3" end="3"/>
                                            </p:txEl>
                                          </p:spTgt>
                                        </p:tgtEl>
                                        <p:attrNameLst>
                                          <p:attrName>style.visibility</p:attrName>
                                        </p:attrNameLst>
                                      </p:cBhvr>
                                      <p:to>
                                        <p:strVal val="visible"/>
                                      </p:to>
                                    </p:set>
                                    <p:animEffect transition="in" filter="fade">
                                      <p:cBhvr>
                                        <p:cTn id="82" dur="750"/>
                                        <p:tgtEl>
                                          <p:spTgt spid="12">
                                            <p:txEl>
                                              <p:pRg st="3" end="3"/>
                                            </p:txEl>
                                          </p:spTgt>
                                        </p:tgtEl>
                                      </p:cBhvr>
                                    </p:animEffect>
                                    <p:anim calcmode="lin" valueType="num">
                                      <p:cBhvr>
                                        <p:cTn id="83" dur="75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84" dur="75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9F87DC7-9FCE-0913-815D-D672EBB6E65E}"/>
              </a:ext>
            </a:extLst>
          </p:cNvPr>
          <p:cNvSpPr>
            <a:spLocks noGrp="1"/>
          </p:cNvSpPr>
          <p:nvPr>
            <p:ph idx="1"/>
          </p:nvPr>
        </p:nvSpPr>
        <p:spPr>
          <a:xfrm>
            <a:off x="1103312" y="1853248"/>
            <a:ext cx="10113328" cy="4395152"/>
          </a:xfrm>
        </p:spPr>
        <p:txBody>
          <a:bodyPr/>
          <a:lstStyle/>
          <a:p>
            <a:pPr algn="just">
              <a:lnSpc>
                <a:spcPct val="150000"/>
              </a:lnSpc>
              <a:buFont typeface="Wingdings" panose="05000000000000000000" pitchFamily="2" charset="2"/>
              <a:buChar char="v"/>
            </a:pPr>
            <a:r>
              <a:rPr lang="en-GB" i="0" dirty="0">
                <a:effectLst/>
                <a:latin typeface="Times New Roman" panose="02020603050405020304" pitchFamily="18" charset="0"/>
                <a:cs typeface="Times New Roman" panose="02020603050405020304" pitchFamily="18" charset="0"/>
              </a:rPr>
              <a:t>LDR sensor is used to detect whether it is daytime or night time.</a:t>
            </a:r>
          </a:p>
          <a:p>
            <a:pPr algn="just">
              <a:lnSpc>
                <a:spcPct val="150000"/>
              </a:lnSpc>
              <a:buFont typeface="Wingdings" panose="05000000000000000000" pitchFamily="2" charset="2"/>
              <a:buChar char="v"/>
            </a:pPr>
            <a:r>
              <a:rPr lang="en-GB" b="0" i="0" dirty="0">
                <a:effectLst/>
                <a:latin typeface="Times New Roman" panose="02020603050405020304" pitchFamily="18" charset="0"/>
                <a:cs typeface="Times New Roman" panose="02020603050405020304" pitchFamily="18" charset="0"/>
              </a:rPr>
              <a:t>LDR sensor generates variable resistance based on the amount of light falling on it.</a:t>
            </a:r>
          </a:p>
          <a:p>
            <a:pPr algn="just">
              <a:lnSpc>
                <a:spcPct val="150000"/>
              </a:lnSpc>
              <a:buFont typeface="Wingdings" panose="05000000000000000000" pitchFamily="2" charset="2"/>
              <a:buChar char="v"/>
            </a:pPr>
            <a:r>
              <a:rPr lang="en-GB" i="0" dirty="0">
                <a:effectLst/>
                <a:latin typeface="Times New Roman" panose="02020603050405020304" pitchFamily="18" charset="0"/>
                <a:cs typeface="Times New Roman" panose="02020603050405020304" pitchFamily="18" charset="0"/>
              </a:rPr>
              <a:t>IR sensors are used to detect if someone is crossing the street or not. </a:t>
            </a:r>
            <a:r>
              <a:rPr lang="en-GB" b="0" i="0" dirty="0">
                <a:effectLst/>
                <a:latin typeface="Times New Roman" panose="02020603050405020304" pitchFamily="18" charset="0"/>
                <a:cs typeface="Times New Roman" panose="02020603050405020304" pitchFamily="18" charset="0"/>
              </a:rPr>
              <a:t>It detects the obstacle or motion in the surrounding. The transmitter will transmit IR rays which will be reflected back if it falls on some object like person, animal, vehicles, etc. </a:t>
            </a:r>
          </a:p>
          <a:p>
            <a:pPr algn="just">
              <a:lnSpc>
                <a:spcPct val="150000"/>
              </a:lnSpc>
              <a:buFont typeface="Wingdings" panose="05000000000000000000" pitchFamily="2" charset="2"/>
              <a:buChar char="v"/>
            </a:pPr>
            <a:r>
              <a:rPr lang="en-GB" b="0" i="0" dirty="0">
                <a:effectLst/>
                <a:latin typeface="Times New Roman" panose="02020603050405020304" pitchFamily="18" charset="0"/>
                <a:cs typeface="Times New Roman" panose="02020603050405020304" pitchFamily="18" charset="0"/>
              </a:rPr>
              <a:t>The reflected ray will be received by receiver diode and hence will confirm the presence of object and the corresponding LED will be glowed.</a:t>
            </a:r>
          </a:p>
          <a:p>
            <a:pPr algn="just">
              <a:lnSpc>
                <a:spcPct val="150000"/>
              </a:lnSpc>
              <a:buFont typeface="Wingdings" panose="05000000000000000000" pitchFamily="2" charset="2"/>
              <a:buChar char="v"/>
            </a:pPr>
            <a:r>
              <a:rPr lang="en-GB" dirty="0">
                <a:latin typeface="Times New Roman" panose="02020603050405020304" pitchFamily="18" charset="0"/>
                <a:cs typeface="Times New Roman" panose="02020603050405020304" pitchFamily="18" charset="0"/>
              </a:rPr>
              <a:t>T</a:t>
            </a:r>
            <a:r>
              <a:rPr lang="en-GB" b="0" i="0" dirty="0" smtClean="0">
                <a:effectLst/>
                <a:latin typeface="Times New Roman" panose="02020603050405020304" pitchFamily="18" charset="0"/>
                <a:cs typeface="Times New Roman" panose="02020603050405020304" pitchFamily="18" charset="0"/>
              </a:rPr>
              <a:t>he </a:t>
            </a:r>
            <a:r>
              <a:rPr lang="en-GB" b="0" i="0" dirty="0">
                <a:effectLst/>
                <a:latin typeface="Times New Roman" panose="02020603050405020304" pitchFamily="18" charset="0"/>
                <a:cs typeface="Times New Roman" panose="02020603050405020304" pitchFamily="18" charset="0"/>
              </a:rPr>
              <a:t>LDR sensor, IR sensors and </a:t>
            </a:r>
            <a:r>
              <a:rPr lang="en-GB" b="0" i="0" dirty="0" err="1">
                <a:effectLst/>
                <a:latin typeface="Times New Roman" panose="02020603050405020304" pitchFamily="18" charset="0"/>
                <a:cs typeface="Times New Roman" panose="02020603050405020304" pitchFamily="18" charset="0"/>
              </a:rPr>
              <a:t>leds</a:t>
            </a:r>
            <a:r>
              <a:rPr lang="en-GB" b="0" i="0" dirty="0">
                <a:effectLst/>
                <a:latin typeface="Times New Roman" panose="02020603050405020304" pitchFamily="18" charset="0"/>
                <a:cs typeface="Times New Roman" panose="02020603050405020304" pitchFamily="18" charset="0"/>
              </a:rPr>
              <a:t> data on the </a:t>
            </a:r>
            <a:r>
              <a:rPr lang="en-GB" dirty="0" err="1" smtClean="0">
                <a:latin typeface="Times New Roman" panose="02020603050405020304" pitchFamily="18" charset="0"/>
                <a:cs typeface="Times New Roman" panose="02020603050405020304" pitchFamily="18" charset="0"/>
              </a:rPr>
              <a:t>Blynk</a:t>
            </a:r>
            <a:r>
              <a:rPr lang="en-GB" dirty="0" smtClean="0">
                <a:latin typeface="Times New Roman" panose="02020603050405020304" pitchFamily="18" charset="0"/>
                <a:cs typeface="Times New Roman" panose="02020603050405020304" pitchFamily="18" charset="0"/>
              </a:rPr>
              <a:t> app</a:t>
            </a:r>
            <a:r>
              <a:rPr lang="en-GB" b="0" i="0" dirty="0" smtClean="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 xmlns:a16="http://schemas.microsoft.com/office/drawing/2014/main" id="{9D5DBDDE-62D8-F6A3-7C51-F3467C624BA2}"/>
              </a:ext>
            </a:extLst>
          </p:cNvPr>
          <p:cNvSpPr>
            <a:spLocks noGrp="1"/>
          </p:cNvSpPr>
          <p:nvPr>
            <p:ph type="title"/>
          </p:nvPr>
        </p:nvSpPr>
        <p:spPr>
          <a:xfrm flipV="1">
            <a:off x="646111" y="-3600562"/>
            <a:ext cx="9404723" cy="1515087"/>
          </a:xfrm>
        </p:spPr>
        <p:txBody>
          <a:bodyPr/>
          <a:lstStyle/>
          <a:p>
            <a:endParaRPr lang="en-US"/>
          </a:p>
        </p:txBody>
      </p:sp>
      <p:pic>
        <p:nvPicPr>
          <p:cNvPr id="9" name="Picture 9">
            <a:extLst>
              <a:ext uri="{FF2B5EF4-FFF2-40B4-BE49-F238E27FC236}">
                <a16:creationId xmlns="" xmlns:a16="http://schemas.microsoft.com/office/drawing/2014/main" id="{67CD23AB-2211-DED9-989C-94A0A56D64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219" y="501837"/>
            <a:ext cx="9942135" cy="7985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8133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anim calcmode="lin" valueType="num">
                                      <p:cBhvr>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2" presetClass="entr" presetSubtype="0"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anim calcmode="lin" valueType="num">
                                      <p:cBhvr>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2250"/>
                            </p:stCondLst>
                            <p:childTnLst>
                              <p:par>
                                <p:cTn id="29" presetID="42" presetClass="entr" presetSubtype="0"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anim calcmode="lin" valueType="num">
                                      <p:cBhvr>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42" presetClass="entr" presetSubtype="0" fill="hold"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anim calcmode="lin" valueType="num">
                                      <p:cBhvr>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628" y="-1978526"/>
            <a:ext cx="9404723" cy="552561"/>
          </a:xfrm>
        </p:spPr>
        <p:txBody>
          <a:bodyPr/>
          <a:lstStyle/>
          <a:p>
            <a:pPr marL="457200" indent="-457200" fontAlgn="base">
              <a:buFont typeface="Wingdings" panose="05000000000000000000" pitchFamily="2" charset="2"/>
              <a:buChar char="q"/>
            </a:pPr>
            <a:endParaRPr lang="en-US" sz="32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23669" y="2149084"/>
            <a:ext cx="7621243" cy="4552034"/>
          </a:xfrm>
        </p:spPr>
        <p:txBody>
          <a:bodyPr>
            <a:normAutofit/>
          </a:bodyPr>
          <a:lstStyle/>
          <a:p>
            <a:pPr fontAlgn="base">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With the help of IOT, street lights can switch ON and OFF automatically.</a:t>
            </a:r>
          </a:p>
          <a:p>
            <a:pPr fontAlgn="base">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Maintenance of street lights using IOT is quite less which leads to cost reduction.</a:t>
            </a:r>
          </a:p>
          <a:p>
            <a:pPr fontAlgn="base">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Street lights using IOT will also reduce light pollution.</a:t>
            </a:r>
          </a:p>
          <a:p>
            <a:pPr fontAlgn="base">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Power consumption is quite low in these street lights using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which also leads to energy conservation. </a:t>
            </a:r>
          </a:p>
          <a:p>
            <a:pPr fontAlgn="base">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No large manpower is required to maintain these street lights using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a:t>
            </a:r>
          </a:p>
        </p:txBody>
      </p:sp>
      <p:pic>
        <p:nvPicPr>
          <p:cNvPr id="4" name="Picture 4">
            <a:extLst>
              <a:ext uri="{FF2B5EF4-FFF2-40B4-BE49-F238E27FC236}">
                <a16:creationId xmlns="" xmlns:a16="http://schemas.microsoft.com/office/drawing/2014/main" id="{AE347F28-47E3-CF22-5759-8CC49C1CE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90" y="449602"/>
            <a:ext cx="9023310" cy="12070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5">
            <a:extLst>
              <a:ext uri="{FF2B5EF4-FFF2-40B4-BE49-F238E27FC236}">
                <a16:creationId xmlns="" xmlns:a16="http://schemas.microsoft.com/office/drawing/2014/main" id="{3B520459-B0AD-6B7D-F4B6-17DBFF242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42400" y="2280924"/>
            <a:ext cx="2900054" cy="21285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45774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anim calcmode="lin" valueType="num">
                                      <p:cBhvr>
                                        <p:cTn id="14" dur="750" fill="hold"/>
                                        <p:tgtEl>
                                          <p:spTgt spid="4"/>
                                        </p:tgtEl>
                                        <p:attrNameLst>
                                          <p:attrName>ppt_x</p:attrName>
                                        </p:attrNameLst>
                                      </p:cBhvr>
                                      <p:tavLst>
                                        <p:tav tm="0">
                                          <p:val>
                                            <p:strVal val="#ppt_x"/>
                                          </p:val>
                                        </p:tav>
                                        <p:tav tm="100000">
                                          <p:val>
                                            <p:strVal val="#ppt_x"/>
                                          </p:val>
                                        </p:tav>
                                      </p:tavLst>
                                    </p:anim>
                                    <p:anim calcmode="lin" valueType="num">
                                      <p:cBhvr>
                                        <p:cTn id="15" dur="75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250"/>
                            </p:stCondLst>
                            <p:childTnLst>
                              <p:par>
                                <p:cTn id="21" presetID="42" presetClass="entr" presetSubtype="0" fill="hold"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anim calcmode="lin" valueType="num">
                                      <p:cBhvr>
                                        <p:cTn id="2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42" presetClass="entr" presetSubtype="0" fill="hold" nodeType="after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anim calcmode="lin" valueType="num">
                                      <p:cBhvr>
                                        <p:cTn id="3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32" fill="hold">
                            <p:stCondLst>
                              <p:cond delay="3250"/>
                            </p:stCondLst>
                            <p:childTnLst>
                              <p:par>
                                <p:cTn id="33" presetID="42" presetClass="entr" presetSubtype="0" fill="hold" nodeType="after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anim calcmode="lin" valueType="num">
                                      <p:cBhvr>
                                        <p:cTn id="3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38" fill="hold">
                            <p:stCondLst>
                              <p:cond delay="3750"/>
                            </p:stCondLst>
                            <p:childTnLst>
                              <p:par>
                                <p:cTn id="39" presetID="42" presetClass="entr" presetSubtype="0" fill="hold" nodeType="after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anim calcmode="lin" valueType="num">
                                      <p:cBhvr>
                                        <p:cTn id="4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44" fill="hold">
                            <p:stCondLst>
                              <p:cond delay="4250"/>
                            </p:stCondLst>
                            <p:childTnLst>
                              <p:par>
                                <p:cTn id="45" presetID="42" presetClass="entr" presetSubtype="0" fill="hold" nodeType="after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500"/>
                                        <p:tgtEl>
                                          <p:spTgt spid="3">
                                            <p:txEl>
                                              <p:pRg st="4" end="4"/>
                                            </p:txEl>
                                          </p:spTgt>
                                        </p:tgtEl>
                                      </p:cBhvr>
                                    </p:animEffect>
                                    <p:anim calcmode="lin" valueType="num">
                                      <p:cBhvr>
                                        <p:cTn id="4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FFC7FE-6B03-39CC-152E-66E6941B6CA6}"/>
              </a:ext>
            </a:extLst>
          </p:cNvPr>
          <p:cNvSpPr>
            <a:spLocks noGrp="1"/>
          </p:cNvSpPr>
          <p:nvPr>
            <p:ph type="title"/>
          </p:nvPr>
        </p:nvSpPr>
        <p:spPr>
          <a:xfrm rot="13607903" flipV="1">
            <a:off x="3528999" y="-6460626"/>
            <a:ext cx="7262442" cy="1670854"/>
          </a:xfrm>
        </p:spPr>
        <p:txBody>
          <a:bodyPr/>
          <a:lstStyle/>
          <a:p>
            <a:endParaRPr lang="en-US" sz="3200" dirty="0"/>
          </a:p>
        </p:txBody>
      </p:sp>
      <p:sp>
        <p:nvSpPr>
          <p:cNvPr id="3" name="Content Placeholder 2">
            <a:extLst>
              <a:ext uri="{FF2B5EF4-FFF2-40B4-BE49-F238E27FC236}">
                <a16:creationId xmlns="" xmlns:a16="http://schemas.microsoft.com/office/drawing/2014/main" id="{F1E98BFB-212A-DCC2-0E60-B235067ADB78}"/>
              </a:ext>
            </a:extLst>
          </p:cNvPr>
          <p:cNvSpPr>
            <a:spLocks noGrp="1"/>
          </p:cNvSpPr>
          <p:nvPr>
            <p:ph idx="1"/>
          </p:nvPr>
        </p:nvSpPr>
        <p:spPr>
          <a:xfrm>
            <a:off x="1104293" y="2424393"/>
            <a:ext cx="6702865" cy="4195481"/>
          </a:xfrm>
        </p:spPr>
        <p:txBody>
          <a:bodyPr/>
          <a:lstStyle/>
          <a:p>
            <a:pPr algn="l" fontAlgn="base">
              <a:lnSpc>
                <a:spcPct val="150000"/>
              </a:lnSpc>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Existing Street Light Systems Are Needed To Be Switched ON And OFF Manually. </a:t>
            </a:r>
          </a:p>
          <a:p>
            <a:pPr algn="l" fontAlgn="base">
              <a:lnSpc>
                <a:spcPct val="150000"/>
              </a:lnSpc>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Existing Street Light System Has A High Power Consumption And Their Maintenance Is Also Quite Expensive.</a:t>
            </a:r>
          </a:p>
          <a:p>
            <a:pPr algn="l" fontAlgn="base">
              <a:lnSpc>
                <a:spcPct val="150000"/>
              </a:lnSpc>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More Manpower Is Required To Handle The Functioning Of The Existing Street Light System.</a:t>
            </a:r>
          </a:p>
          <a:p>
            <a:endParaRPr lang="en-US" dirty="0"/>
          </a:p>
        </p:txBody>
      </p:sp>
      <p:pic>
        <p:nvPicPr>
          <p:cNvPr id="4" name="Picture 4">
            <a:extLst>
              <a:ext uri="{FF2B5EF4-FFF2-40B4-BE49-F238E27FC236}">
                <a16:creationId xmlns="" xmlns:a16="http://schemas.microsoft.com/office/drawing/2014/main" id="{C052619B-5577-2447-75B0-613BA8672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287" y="443194"/>
            <a:ext cx="9822887" cy="13214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5">
            <a:extLst>
              <a:ext uri="{FF2B5EF4-FFF2-40B4-BE49-F238E27FC236}">
                <a16:creationId xmlns="" xmlns:a16="http://schemas.microsoft.com/office/drawing/2014/main" id="{E61D9E12-1C1D-1025-9B9D-8BFDB99CD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321" y="2566736"/>
            <a:ext cx="2602386" cy="23704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90966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anim calcmode="lin" valueType="num">
                                      <p:cBhvr>
                                        <p:cTn id="2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5"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anim calcmode="lin" valueType="num">
                                      <p:cBhvr>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9920" y="2788702"/>
            <a:ext cx="10932160" cy="2585323"/>
          </a:xfrm>
          <a:prstGeom prst="rect">
            <a:avLst/>
          </a:prstGeom>
        </p:spPr>
        <p:txBody>
          <a:bodyPr wrap="square">
            <a:spAutoFit/>
          </a:bodyPr>
          <a:lstStyle/>
          <a:p>
            <a:pPr marL="285750" indent="-285750" algn="just">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Street light automation in Bhopal city #</a:t>
            </a:r>
            <a:r>
              <a:rPr lang="en-US" dirty="0" err="1">
                <a:latin typeface="Times New Roman" panose="02020603050405020304" pitchFamily="18" charset="0"/>
                <a:cs typeface="Times New Roman" panose="02020603050405020304" pitchFamily="18" charset="0"/>
              </a:rPr>
              <a:t>Gov.of</a:t>
            </a:r>
            <a:r>
              <a:rPr lang="en-US" dirty="0">
                <a:latin typeface="Times New Roman" panose="02020603050405020304" pitchFamily="18" charset="0"/>
                <a:cs typeface="Times New Roman" panose="02020603050405020304" pitchFamily="18" charset="0"/>
              </a:rPr>
              <a:t> Madhya Pradesh have signed an agreement for the installation of 40,000 energy efficient LED streetlights at various locations in Bhopal</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smart LED streetlights will help enable savings of around 1.3 crore units per year. It will also result in monetary savings of around 8.5 crore per annum</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dirty="0" err="1">
                <a:latin typeface="Times New Roman" panose="02020603050405020304" pitchFamily="18" charset="0"/>
                <a:cs typeface="Times New Roman" panose="02020603050405020304" pitchFamily="18" charset="0"/>
              </a:rPr>
              <a:t>Govt</a:t>
            </a:r>
            <a:r>
              <a:rPr lang="en-US" dirty="0">
                <a:latin typeface="Times New Roman" panose="02020603050405020304" pitchFamily="18" charset="0"/>
                <a:cs typeface="Times New Roman" panose="02020603050405020304" pitchFamily="18" charset="0"/>
              </a:rPr>
              <a:t> of Madhya to replace 40,000 conventional streetlights with energy efficient LED streetlights. This initiative will help brighten Bhopal with multitude of benefits such as energy savings, safer streets, and monetary savings.</a:t>
            </a:r>
          </a:p>
        </p:txBody>
      </p:sp>
      <p:sp>
        <p:nvSpPr>
          <p:cNvPr id="6" name="Rectangle 5"/>
          <p:cNvSpPr/>
          <p:nvPr/>
        </p:nvSpPr>
        <p:spPr>
          <a:xfrm>
            <a:off x="548640" y="2203927"/>
            <a:ext cx="9175059" cy="584775"/>
          </a:xfrm>
          <a:prstGeom prst="rect">
            <a:avLst/>
          </a:prstGeom>
        </p:spPr>
        <p:txBody>
          <a:bodyPr wrap="square">
            <a:spAutoFit/>
          </a:bodyPr>
          <a:lstStyle/>
          <a:p>
            <a:pPr marL="342900" indent="-342900">
              <a:buFont typeface="Wingdings" panose="05000000000000000000" pitchFamily="2" charset="2"/>
              <a:buChar char="q"/>
            </a:pPr>
            <a:r>
              <a:rPr lang="en-GB" sz="3200" b="1" u="sng" dirty="0">
                <a:latin typeface="Times New Roman" panose="02020603050405020304" pitchFamily="18" charset="0"/>
                <a:cs typeface="Times New Roman" panose="02020603050405020304" pitchFamily="18" charset="0"/>
              </a:rPr>
              <a:t>Street Light Automation in Bhopal City</a:t>
            </a:r>
            <a:endParaRPr lang="en-IN" sz="3200" dirty="0"/>
          </a:p>
        </p:txBody>
      </p:sp>
    </p:spTree>
    <p:extLst>
      <p:ext uri="{BB962C8B-B14F-4D97-AF65-F5344CB8AC3E}">
        <p14:creationId xmlns:p14="http://schemas.microsoft.com/office/powerpoint/2010/main" val="35933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50"/>
                                        <p:tgtEl>
                                          <p:spTgt spid="6">
                                            <p:txEl>
                                              <p:pRg st="0" end="0"/>
                                            </p:txEl>
                                          </p:spTgt>
                                        </p:tgtEl>
                                      </p:cBhvr>
                                    </p:animEffect>
                                    <p:anim calcmode="lin" valueType="num">
                                      <p:cBhvr>
                                        <p:cTn id="8"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anim calcmode="lin" valueType="num">
                                      <p:cBhvr>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anim calcmode="lin" valueType="num">
                                      <p:cBhvr>
                                        <p:cTn id="20"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2" presetClass="entr" presetSubtype="0" fill="hold" nodeType="after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anim calcmode="lin" valueType="num">
                                      <p:cBhvr>
                                        <p:cTn id="26"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ELS SMART CITY _ Smart street lighting">
            <a:hlinkClick r:id="" action="ppaction://media"/>
          </p:cNvPr>
          <p:cNvPicPr>
            <a:picLocks noChangeAspect="1"/>
          </p:cNvPicPr>
          <p:nvPr>
            <a:videoFile r:link="rId1"/>
            <p:extLst>
              <p:ext uri="{DAA4B4D4-6D71-4841-9C94-3DE7FCFB9230}">
                <p14:media xmlns:p14="http://schemas.microsoft.com/office/powerpoint/2010/main" r:embed="rId2">
                  <p14:trim st="6586" end="7388.0696"/>
                </p14:media>
              </p:ext>
            </p:extLst>
          </p:nvPr>
        </p:nvPicPr>
        <p:blipFill>
          <a:blip r:embed="rId4"/>
          <a:stretch>
            <a:fillRect/>
          </a:stretch>
        </p:blipFill>
        <p:spPr>
          <a:xfrm>
            <a:off x="0" y="1"/>
            <a:ext cx="12192000" cy="6858000"/>
          </a:xfrm>
          <a:prstGeom prst="rect">
            <a:avLst/>
          </a:prstGeom>
          <a:ln>
            <a:noFill/>
          </a:ln>
          <a:effectLst>
            <a:outerShdw blurRad="190500" algn="tl" rotWithShape="0">
              <a:srgbClr val="000000">
                <a:alpha val="70000"/>
              </a:srgbClr>
            </a:outerShdw>
          </a:effectLst>
        </p:spPr>
      </p:pic>
      <p:sp>
        <p:nvSpPr>
          <p:cNvPr id="3" name="TextBox 2"/>
          <p:cNvSpPr txBox="1"/>
          <p:nvPr/>
        </p:nvSpPr>
        <p:spPr>
          <a:xfrm>
            <a:off x="1833944" y="-2895285"/>
            <a:ext cx="9753937" cy="1077218"/>
          </a:xfrm>
          <a:prstGeom prst="rect">
            <a:avLst/>
          </a:prstGeom>
          <a:noFill/>
        </p:spPr>
        <p:txBody>
          <a:bodyPr wrap="square" rtlCol="0">
            <a:spAutoFit/>
          </a:bodyPr>
          <a:lstStyle/>
          <a:p>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sz="3200" u="sng" dirty="0"/>
          </a:p>
        </p:txBody>
      </p:sp>
    </p:spTree>
    <p:extLst>
      <p:ext uri="{BB962C8B-B14F-4D97-AF65-F5344CB8AC3E}">
        <p14:creationId xmlns:p14="http://schemas.microsoft.com/office/powerpoint/2010/main" val="376690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mediacall" presetSubtype="0" fill="hold" nodeType="clickEffect">
                                  <p:stCondLst>
                                    <p:cond delay="0"/>
                                  </p:stCondLst>
                                  <p:childTnLst>
                                    <p:cmd type="call" cmd="stop">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5000"/>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pic>
        <p:nvPicPr>
          <p:cNvPr id="2050" name="Picture 2" descr="Street ligh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ffectLst>
            <a:glow>
              <a:schemeClr val="accent1"/>
            </a:glow>
            <a:outerShdw dist="50800" dir="5400000" sx="71000" sy="71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2638326" y="2772955"/>
            <a:ext cx="7109639" cy="1200329"/>
          </a:xfrm>
          <a:prstGeom prst="rect">
            <a:avLst/>
          </a:prstGeom>
        </p:spPr>
        <p:txBody>
          <a:bodyPr wrap="square">
            <a:spAutoFit/>
          </a:bodyPr>
          <a:lstStyle/>
          <a:p>
            <a:r>
              <a:rPr lang="en-IN" sz="7200" b="1" i="1" dirty="0">
                <a:latin typeface="Times New Roman" panose="02020603050405020304" pitchFamily="18" charset="0"/>
                <a:cs typeface="Times New Roman" panose="02020603050405020304" pitchFamily="18" charset="0"/>
              </a:rPr>
              <a:t>-:Thanking you :-</a:t>
            </a:r>
            <a:endParaRPr lang="en-IN" sz="7200" b="1" i="1" dirty="0"/>
          </a:p>
        </p:txBody>
      </p:sp>
    </p:spTree>
    <p:extLst>
      <p:ext uri="{BB962C8B-B14F-4D97-AF65-F5344CB8AC3E}">
        <p14:creationId xmlns:p14="http://schemas.microsoft.com/office/powerpoint/2010/main" val="101494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50"/>
                                        <p:tgtEl>
                                          <p:spTgt spid="2050"/>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750"/>
                                        <p:tgtEl>
                                          <p:spTgt spid="4">
                                            <p:txEl>
                                              <p:pRg st="0" end="0"/>
                                            </p:txEl>
                                          </p:spTgt>
                                        </p:tgtEl>
                                      </p:cBhvr>
                                    </p:animEffect>
                                    <p:anim calcmode="lin" valueType="num">
                                      <p:cBhvr>
                                        <p:cTn id="18"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0912" y="1260438"/>
            <a:ext cx="9404723" cy="5321337"/>
          </a:xfrm>
        </p:spPr>
        <p:txBody>
          <a:bodyPr>
            <a:normAutofit fontScale="62500" lnSpcReduction="20000"/>
          </a:bodyPr>
          <a:lstStyle/>
          <a:p>
            <a:pPr>
              <a:lnSpc>
                <a:spcPct val="160000"/>
              </a:lnSpc>
              <a:buFont typeface="Wingdings" panose="05000000000000000000" pitchFamily="2" charset="2"/>
              <a:buChar char="v"/>
            </a:pPr>
            <a:r>
              <a:rPr lang="en-IN" sz="2600" dirty="0">
                <a:latin typeface="Times New Roman" panose="02020603050405020304" pitchFamily="18" charset="0"/>
                <a:cs typeface="Times New Roman" panose="02020603050405020304" pitchFamily="18" charset="0"/>
              </a:rPr>
              <a:t>Introduction</a:t>
            </a:r>
          </a:p>
          <a:p>
            <a:pPr>
              <a:lnSpc>
                <a:spcPct val="160000"/>
              </a:lnSpc>
              <a:buFont typeface="Wingdings" panose="05000000000000000000" pitchFamily="2" charset="2"/>
              <a:buChar char="v"/>
            </a:pPr>
            <a:r>
              <a:rPr lang="en-IN" sz="2600" dirty="0" smtClean="0">
                <a:latin typeface="Times New Roman" panose="02020603050405020304" pitchFamily="18" charset="0"/>
                <a:cs typeface="Times New Roman" panose="02020603050405020304" pitchFamily="18" charset="0"/>
              </a:rPr>
              <a:t>Components required</a:t>
            </a:r>
            <a:endParaRPr lang="en-IN" sz="2600" dirty="0">
              <a:latin typeface="Times New Roman" panose="02020603050405020304" pitchFamily="18" charset="0"/>
              <a:cs typeface="Times New Roman" panose="02020603050405020304" pitchFamily="18" charset="0"/>
            </a:endParaRPr>
          </a:p>
          <a:p>
            <a:pPr>
              <a:lnSpc>
                <a:spcPct val="160000"/>
              </a:lnSpc>
              <a:buFont typeface="Wingdings" panose="05000000000000000000" pitchFamily="2" charset="2"/>
              <a:buChar char="v"/>
            </a:pPr>
            <a:r>
              <a:rPr lang="en-IN" sz="2600" dirty="0">
                <a:latin typeface="Times New Roman" panose="02020603050405020304" pitchFamily="18" charset="0"/>
                <a:cs typeface="Times New Roman" panose="02020603050405020304" pitchFamily="18" charset="0"/>
              </a:rPr>
              <a:t>Street light monitoring system using IOT</a:t>
            </a:r>
          </a:p>
          <a:p>
            <a:pPr>
              <a:lnSpc>
                <a:spcPct val="160000"/>
              </a:lnSpc>
              <a:buFont typeface="Wingdings" panose="05000000000000000000" pitchFamily="2" charset="2"/>
              <a:buChar char="v"/>
            </a:pPr>
            <a:r>
              <a:rPr lang="en-IN" sz="2600" dirty="0">
                <a:latin typeface="Times New Roman" panose="02020603050405020304" pitchFamily="18" charset="0"/>
                <a:cs typeface="Times New Roman" panose="02020603050405020304" pitchFamily="18" charset="0"/>
              </a:rPr>
              <a:t>Basics of Microcontroller</a:t>
            </a:r>
          </a:p>
          <a:p>
            <a:pPr>
              <a:lnSpc>
                <a:spcPct val="160000"/>
              </a:lnSpc>
              <a:buFont typeface="Wingdings" panose="05000000000000000000" pitchFamily="2" charset="2"/>
              <a:buChar char="v"/>
            </a:pPr>
            <a:r>
              <a:rPr lang="en-IN" sz="2600" dirty="0">
                <a:latin typeface="Times New Roman" panose="02020603050405020304" pitchFamily="18" charset="0"/>
                <a:cs typeface="Times New Roman" panose="02020603050405020304" pitchFamily="18" charset="0"/>
              </a:rPr>
              <a:t>Protocol, Cloud and App</a:t>
            </a:r>
          </a:p>
          <a:p>
            <a:pPr>
              <a:lnSpc>
                <a:spcPct val="160000"/>
              </a:lnSpc>
              <a:buFont typeface="Wingdings" panose="05000000000000000000" pitchFamily="2" charset="2"/>
              <a:buChar char="v"/>
            </a:pPr>
            <a:r>
              <a:rPr lang="en-IN" sz="2600" dirty="0">
                <a:latin typeface="Times New Roman" panose="02020603050405020304" pitchFamily="18" charset="0"/>
                <a:cs typeface="Times New Roman" panose="02020603050405020304" pitchFamily="18" charset="0"/>
              </a:rPr>
              <a:t>Schematics diagram</a:t>
            </a:r>
          </a:p>
          <a:p>
            <a:pPr>
              <a:lnSpc>
                <a:spcPct val="160000"/>
              </a:lnSpc>
              <a:buFont typeface="Wingdings" panose="05000000000000000000" pitchFamily="2" charset="2"/>
              <a:buChar char="v"/>
            </a:pPr>
            <a:r>
              <a:rPr lang="en-IN" sz="2600" dirty="0">
                <a:latin typeface="Times New Roman" panose="02020603050405020304" pitchFamily="18" charset="0"/>
                <a:cs typeface="Times New Roman" panose="02020603050405020304" pitchFamily="18" charset="0"/>
              </a:rPr>
              <a:t>Circuit diagram</a:t>
            </a:r>
          </a:p>
          <a:p>
            <a:pPr>
              <a:lnSpc>
                <a:spcPct val="160000"/>
              </a:lnSpc>
              <a:buFont typeface="Wingdings" panose="05000000000000000000" pitchFamily="2" charset="2"/>
              <a:buChar char="v"/>
            </a:pPr>
            <a:r>
              <a:rPr lang="en-IN" sz="2600" dirty="0">
                <a:latin typeface="Times New Roman" panose="02020603050405020304" pitchFamily="18" charset="0"/>
                <a:cs typeface="Times New Roman" panose="02020603050405020304" pitchFamily="18" charset="0"/>
              </a:rPr>
              <a:t>Working</a:t>
            </a:r>
          </a:p>
          <a:p>
            <a:pPr>
              <a:lnSpc>
                <a:spcPct val="160000"/>
              </a:lnSpc>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Smart street light circuit diagram and working system using IOT  (video content)</a:t>
            </a:r>
          </a:p>
          <a:p>
            <a:pPr>
              <a:lnSpc>
                <a:spcPct val="160000"/>
              </a:lnSpc>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Advantages </a:t>
            </a:r>
            <a:r>
              <a:rPr lang="en-US" sz="2600" dirty="0" smtClean="0">
                <a:latin typeface="Times New Roman" panose="02020603050405020304" pitchFamily="18" charset="0"/>
                <a:cs typeface="Times New Roman" panose="02020603050405020304" pitchFamily="18" charset="0"/>
              </a:rPr>
              <a:t>and </a:t>
            </a:r>
            <a:r>
              <a:rPr lang="en-GB" sz="2600" dirty="0">
                <a:latin typeface="Times New Roman" panose="02020603050405020304" pitchFamily="18" charset="0"/>
                <a:cs typeface="Times New Roman" panose="02020603050405020304" pitchFamily="18" charset="0"/>
              </a:rPr>
              <a:t>Disadvantages</a:t>
            </a:r>
            <a:r>
              <a:rPr lang="en-GB" sz="2600" dirty="0"/>
              <a:t> </a:t>
            </a:r>
            <a:r>
              <a:rPr lang="en-US" sz="2600" dirty="0" smtClean="0">
                <a:latin typeface="Times New Roman" panose="02020603050405020304" pitchFamily="18" charset="0"/>
                <a:cs typeface="Times New Roman" panose="02020603050405020304" pitchFamily="18" charset="0"/>
              </a:rPr>
              <a:t>of </a:t>
            </a:r>
            <a:r>
              <a:rPr lang="en-US" sz="2600" dirty="0">
                <a:latin typeface="Times New Roman" panose="02020603050405020304" pitchFamily="18" charset="0"/>
                <a:cs typeface="Times New Roman" panose="02020603050405020304" pitchFamily="18" charset="0"/>
              </a:rPr>
              <a:t>street light monitoring system using IoT</a:t>
            </a:r>
          </a:p>
          <a:p>
            <a:pPr>
              <a:lnSpc>
                <a:spcPct val="160000"/>
              </a:lnSpc>
              <a:buFont typeface="Wingdings" panose="05000000000000000000" pitchFamily="2" charset="2"/>
              <a:buChar char="v"/>
            </a:pPr>
            <a:r>
              <a:rPr lang="en-US" sz="2600" dirty="0" smtClean="0">
                <a:latin typeface="Times New Roman" panose="02020603050405020304" pitchFamily="18" charset="0"/>
                <a:cs typeface="Times New Roman" panose="02020603050405020304" pitchFamily="18" charset="0"/>
              </a:rPr>
              <a:t>Street </a:t>
            </a:r>
            <a:r>
              <a:rPr lang="en-US" sz="2600" dirty="0">
                <a:latin typeface="Times New Roman" panose="02020603050405020304" pitchFamily="18" charset="0"/>
                <a:cs typeface="Times New Roman" panose="02020603050405020304" pitchFamily="18" charset="0"/>
              </a:rPr>
              <a:t>light automation in Bhopal city  </a:t>
            </a:r>
          </a:p>
          <a:p>
            <a:pPr>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sz="2800" dirty="0"/>
          </a:p>
        </p:txBody>
      </p:sp>
      <p:sp>
        <p:nvSpPr>
          <p:cNvPr id="5" name="Title 4">
            <a:extLst>
              <a:ext uri="{FF2B5EF4-FFF2-40B4-BE49-F238E27FC236}">
                <a16:creationId xmlns="" xmlns:a16="http://schemas.microsoft.com/office/drawing/2014/main" id="{57F799BC-630B-C1CA-6F18-A0CDF8483BAB}"/>
              </a:ext>
            </a:extLst>
          </p:cNvPr>
          <p:cNvSpPr>
            <a:spLocks noGrp="1"/>
          </p:cNvSpPr>
          <p:nvPr>
            <p:ph type="title"/>
          </p:nvPr>
        </p:nvSpPr>
        <p:spPr>
          <a:xfrm flipV="1">
            <a:off x="646111" y="-3190596"/>
            <a:ext cx="9404723" cy="926877"/>
          </a:xfrm>
        </p:spPr>
        <p:txBody>
          <a:bodyPr/>
          <a:lstStyle/>
          <a:p>
            <a:endParaRPr lang="en-US"/>
          </a:p>
        </p:txBody>
      </p:sp>
      <p:pic>
        <p:nvPicPr>
          <p:cNvPr id="6" name="Picture 6">
            <a:extLst>
              <a:ext uri="{FF2B5EF4-FFF2-40B4-BE49-F238E27FC236}">
                <a16:creationId xmlns="" xmlns:a16="http://schemas.microsoft.com/office/drawing/2014/main" id="{BF7A6786-DA24-8706-7FD2-653D91DB1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831" y="175572"/>
            <a:ext cx="9143564" cy="9268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074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anim calcmode="lin" valueType="num">
                                      <p:cBhvr>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2" presetClass="entr" presetSubtype="0"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anim calcmode="lin" valueType="num">
                                      <p:cBhvr>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2250"/>
                            </p:stCondLst>
                            <p:childTnLst>
                              <p:par>
                                <p:cTn id="29" presetID="42" presetClass="entr" presetSubtype="0"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anim calcmode="lin" valueType="num">
                                      <p:cBhvr>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42" presetClass="entr" presetSubtype="0" fill="hold"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anim calcmode="lin" valueType="num">
                                      <p:cBhvr>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3250"/>
                            </p:stCondLst>
                            <p:childTnLst>
                              <p:par>
                                <p:cTn id="41" presetID="42" presetClass="entr" presetSubtype="0"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anim calcmode="lin" valueType="num">
                                      <p:cBhvr>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3750"/>
                            </p:stCondLst>
                            <p:childTnLst>
                              <p:par>
                                <p:cTn id="47" presetID="42" presetClass="entr" presetSubtype="0" fill="hold" nodeType="after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anim calcmode="lin" valueType="num">
                                      <p:cBhvr>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4250"/>
                            </p:stCondLst>
                            <p:childTnLst>
                              <p:par>
                                <p:cTn id="53" presetID="42" presetClass="entr" presetSubtype="0" fill="hold" nodeType="after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500"/>
                                        <p:tgtEl>
                                          <p:spTgt spid="3">
                                            <p:txEl>
                                              <p:pRg st="7" end="7"/>
                                            </p:txEl>
                                          </p:spTgt>
                                        </p:tgtEl>
                                      </p:cBhvr>
                                    </p:animEffect>
                                    <p:anim calcmode="lin" valueType="num">
                                      <p:cBhvr>
                                        <p:cTn id="5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8" fill="hold">
                            <p:stCondLst>
                              <p:cond delay="4750"/>
                            </p:stCondLst>
                            <p:childTnLst>
                              <p:par>
                                <p:cTn id="59" presetID="42" presetClass="entr" presetSubtype="0" fill="hold" nodeType="after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500"/>
                                        <p:tgtEl>
                                          <p:spTgt spid="3">
                                            <p:txEl>
                                              <p:pRg st="8" end="8"/>
                                            </p:txEl>
                                          </p:spTgt>
                                        </p:tgtEl>
                                      </p:cBhvr>
                                    </p:animEffect>
                                    <p:anim calcmode="lin" valueType="num">
                                      <p:cBhvr>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3"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64" fill="hold">
                            <p:stCondLst>
                              <p:cond delay="5250"/>
                            </p:stCondLst>
                            <p:childTnLst>
                              <p:par>
                                <p:cTn id="65" presetID="42" presetClass="entr" presetSubtype="0" fill="hold" nodeType="after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500"/>
                                        <p:tgtEl>
                                          <p:spTgt spid="3">
                                            <p:txEl>
                                              <p:pRg st="9" end="9"/>
                                            </p:txEl>
                                          </p:spTgt>
                                        </p:tgtEl>
                                      </p:cBhvr>
                                    </p:animEffect>
                                    <p:anim calcmode="lin" valueType="num">
                                      <p:cBhvr>
                                        <p:cTn id="6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9" dur="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70" fill="hold">
                            <p:stCondLst>
                              <p:cond delay="5750"/>
                            </p:stCondLst>
                            <p:childTnLst>
                              <p:par>
                                <p:cTn id="71" presetID="42" presetClass="entr" presetSubtype="0" fill="hold" nodeType="after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fade">
                                      <p:cBhvr>
                                        <p:cTn id="73" dur="500"/>
                                        <p:tgtEl>
                                          <p:spTgt spid="3">
                                            <p:txEl>
                                              <p:pRg st="10" end="10"/>
                                            </p:txEl>
                                          </p:spTgt>
                                        </p:tgtEl>
                                      </p:cBhvr>
                                    </p:animEffect>
                                    <p:anim calcmode="lin" valueType="num">
                                      <p:cBhvr>
                                        <p:cTn id="74"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5"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ED Street Lighting Is Brighter, Bluer, and Increasing Environmental Ri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 xmlns:a16="http://schemas.microsoft.com/office/drawing/2014/main" id="{91AA0966-AF38-0ABA-16AE-2DBB85BDE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554" y="302006"/>
            <a:ext cx="9353439" cy="11596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Rectangle 3"/>
          <p:cNvSpPr/>
          <p:nvPr/>
        </p:nvSpPr>
        <p:spPr>
          <a:xfrm>
            <a:off x="1066800" y="1763620"/>
            <a:ext cx="10393680" cy="3416320"/>
          </a:xfrm>
          <a:prstGeom prst="rect">
            <a:avLst/>
          </a:prstGeom>
        </p:spPr>
        <p:txBody>
          <a:bodyPr wrap="square">
            <a:spAutoFit/>
          </a:bodyPr>
          <a:lstStyle/>
          <a:p>
            <a:pPr algn="just" fontAlgn="base">
              <a:lnSpc>
                <a:spcPct val="300000"/>
              </a:lnSpc>
            </a:pPr>
            <a:r>
              <a:rPr lang="en-GB" b="1" dirty="0">
                <a:latin typeface="Times New Roman" panose="02020603050405020304" pitchFamily="18" charset="0"/>
                <a:cs typeface="Times New Roman" panose="02020603050405020304" pitchFamily="18" charset="0"/>
              </a:rPr>
              <a:t>Automatic street light</a:t>
            </a:r>
            <a:r>
              <a:rPr lang="en-GB" dirty="0">
                <a:latin typeface="Times New Roman" panose="02020603050405020304" pitchFamily="18" charset="0"/>
                <a:cs typeface="Times New Roman" panose="02020603050405020304" pitchFamily="18" charset="0"/>
              </a:rPr>
              <a:t> which can sense the daytime and </a:t>
            </a:r>
            <a:r>
              <a:rPr lang="en-GB" dirty="0" smtClean="0">
                <a:latin typeface="Times New Roman" panose="02020603050405020304" pitchFamily="18" charset="0"/>
                <a:cs typeface="Times New Roman" panose="02020603050405020304" pitchFamily="18" charset="0"/>
              </a:rPr>
              <a:t>night time</a:t>
            </a:r>
            <a:r>
              <a:rPr lang="en-GB" dirty="0">
                <a:latin typeface="Times New Roman" panose="02020603050405020304" pitchFamily="18" charset="0"/>
                <a:cs typeface="Times New Roman" panose="02020603050405020304" pitchFamily="18" charset="0"/>
              </a:rPr>
              <a:t>, and automatically turns on  and off </a:t>
            </a:r>
            <a:r>
              <a:rPr lang="en-GB" dirty="0" smtClean="0">
                <a:latin typeface="Times New Roman" panose="02020603050405020304" pitchFamily="18" charset="0"/>
                <a:cs typeface="Times New Roman" panose="02020603050405020304" pitchFamily="18" charset="0"/>
              </a:rPr>
              <a:t>accordingly </a:t>
            </a:r>
            <a:r>
              <a:rPr lang="en-GB" dirty="0">
                <a:latin typeface="Times New Roman" panose="02020603050405020304" pitchFamily="18" charset="0"/>
                <a:cs typeface="Times New Roman" panose="02020603050405020304" pitchFamily="18" charset="0"/>
              </a:rPr>
              <a:t>the night and day. Here we are extending this project by adding one more constraint to turn on the light that is </a:t>
            </a:r>
            <a:r>
              <a:rPr lang="en-GB" b="1" dirty="0">
                <a:latin typeface="Times New Roman" panose="02020603050405020304" pitchFamily="18" charset="0"/>
                <a:cs typeface="Times New Roman" panose="02020603050405020304" pitchFamily="18" charset="0"/>
              </a:rPr>
              <a:t>Street light will only glow if there is darkness and someone is passing through the street. </a:t>
            </a:r>
            <a:r>
              <a:rPr lang="en-GB" dirty="0">
                <a:latin typeface="Times New Roman" panose="02020603050405020304" pitchFamily="18" charset="0"/>
                <a:cs typeface="Times New Roman" panose="02020603050405020304" pitchFamily="18" charset="0"/>
              </a:rPr>
              <a:t>control the LEDs (Street lights) over the internet from anywhere in the world.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8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5937569" cy="796962"/>
          </a:xfrm>
        </p:spPr>
        <p:txBody>
          <a:bodyPr/>
          <a:lstStyle/>
          <a:p>
            <a:pPr marL="571500" indent="-571500">
              <a:buFont typeface="Wingdings" panose="05000000000000000000" pitchFamily="2" charset="2"/>
              <a:buChar char="q"/>
            </a:pPr>
            <a:r>
              <a:rPr lang="en-IN" sz="3200" b="1" u="sng" dirty="0">
                <a:latin typeface="Times New Roman" panose="02020603050405020304" pitchFamily="18" charset="0"/>
                <a:cs typeface="Times New Roman" panose="02020603050405020304" pitchFamily="18" charset="0"/>
              </a:rPr>
              <a:t>Components Required</a:t>
            </a:r>
            <a:r>
              <a:rPr lang="en-IN" sz="3200" b="1"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a:xfrm>
            <a:off x="905192" y="1336638"/>
            <a:ext cx="8946541" cy="4195481"/>
          </a:xfrm>
        </p:spPr>
        <p:txBody>
          <a:bodyPr/>
          <a:lstStyle/>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ESP8266 </a:t>
            </a:r>
            <a:r>
              <a:rPr lang="en-IN" dirty="0" err="1">
                <a:latin typeface="Times New Roman" panose="02020603050405020304" pitchFamily="18" charset="0"/>
                <a:cs typeface="Times New Roman" panose="02020603050405020304" pitchFamily="18" charset="0"/>
              </a:rPr>
              <a:t>NodeMCU</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Micro USB cable</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LEDs</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Jumper wires</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IR sensors</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LDR sensors</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Registers</a:t>
            </a:r>
          </a:p>
          <a:p>
            <a:pPr marL="0" indent="0">
              <a:buNone/>
            </a:pPr>
            <a:r>
              <a:rPr lang="en-IN" dirty="0"/>
              <a:t/>
            </a:r>
            <a:br>
              <a:rPr lang="en-IN" dirty="0"/>
            </a:br>
            <a:endParaRPr lang="en-IN" dirty="0"/>
          </a:p>
        </p:txBody>
      </p:sp>
      <p:pic>
        <p:nvPicPr>
          <p:cNvPr id="2052" name="Picture 4" descr="IR Sen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5122" y="1175428"/>
            <a:ext cx="3793037" cy="276891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54" name="Picture 6" descr="LDR Sen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280" y="3920252"/>
            <a:ext cx="4400814" cy="222959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639721" y="2491134"/>
            <a:ext cx="2424023" cy="646331"/>
          </a:xfrm>
          <a:prstGeom prst="rect">
            <a:avLst/>
          </a:prstGeom>
          <a:noFill/>
        </p:spPr>
        <p:txBody>
          <a:bodyPr wrap="square" rtlCol="0">
            <a:spAutoFit/>
          </a:bodyPr>
          <a:lstStyle/>
          <a:p>
            <a:endParaRPr lang="en-IN" b="1" dirty="0">
              <a:latin typeface="Sitka Subheading" pitchFamily="2" charset="0"/>
              <a:cs typeface="Times New Roman" panose="02020603050405020304" pitchFamily="18" charset="0"/>
            </a:endParaRPr>
          </a:p>
          <a:p>
            <a:endParaRPr lang="en-IN" dirty="0"/>
          </a:p>
        </p:txBody>
      </p:sp>
      <p:sp>
        <p:nvSpPr>
          <p:cNvPr id="5" name="TextBox 4"/>
          <p:cNvSpPr txBox="1"/>
          <p:nvPr/>
        </p:nvSpPr>
        <p:spPr>
          <a:xfrm>
            <a:off x="8100011" y="3968795"/>
            <a:ext cx="2578148" cy="646331"/>
          </a:xfrm>
          <a:prstGeom prst="rect">
            <a:avLst/>
          </a:prstGeom>
          <a:noFill/>
        </p:spPr>
        <p:txBody>
          <a:bodyPr wrap="square" rtlCol="0">
            <a:spAutoFit/>
          </a:bodyPr>
          <a:lstStyle/>
          <a:p>
            <a:r>
              <a:rPr lang="en-IN" dirty="0">
                <a:latin typeface="Sitka Subheading Semibold" pitchFamily="2" charset="0"/>
                <a:cs typeface="Times New Roman" panose="02020603050405020304" pitchFamily="18" charset="0"/>
              </a:rPr>
              <a:t>IR sensors</a:t>
            </a:r>
          </a:p>
          <a:p>
            <a:endParaRPr lang="en-IN" dirty="0"/>
          </a:p>
        </p:txBody>
      </p:sp>
      <p:sp>
        <p:nvSpPr>
          <p:cNvPr id="6" name="TextBox 5"/>
          <p:cNvSpPr txBox="1"/>
          <p:nvPr/>
        </p:nvSpPr>
        <p:spPr>
          <a:xfrm>
            <a:off x="3406280" y="6149848"/>
            <a:ext cx="2363638" cy="369332"/>
          </a:xfrm>
          <a:prstGeom prst="rect">
            <a:avLst/>
          </a:prstGeom>
          <a:noFill/>
        </p:spPr>
        <p:txBody>
          <a:bodyPr wrap="square" rtlCol="0">
            <a:spAutoFit/>
          </a:bodyPr>
          <a:lstStyle/>
          <a:p>
            <a:r>
              <a:rPr lang="en-IN" dirty="0">
                <a:latin typeface="Sitka Subheading Semibold" pitchFamily="2" charset="0"/>
                <a:cs typeface="Times New Roman" panose="02020603050405020304" pitchFamily="18" charset="0"/>
              </a:rPr>
              <a:t>LDR sensors</a:t>
            </a:r>
          </a:p>
        </p:txBody>
      </p:sp>
    </p:spTree>
    <p:extLst>
      <p:ext uri="{BB962C8B-B14F-4D97-AF65-F5344CB8AC3E}">
        <p14:creationId xmlns:p14="http://schemas.microsoft.com/office/powerpoint/2010/main" val="382085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anim calcmode="lin" valueType="num">
                                      <p:cBhvr>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2" presetClass="entr" presetSubtype="0"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anim calcmode="lin" valueType="num">
                                      <p:cBhvr>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2250"/>
                            </p:stCondLst>
                            <p:childTnLst>
                              <p:par>
                                <p:cTn id="29" presetID="42" presetClass="entr" presetSubtype="0"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anim calcmode="lin" valueType="num">
                                      <p:cBhvr>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42" presetClass="entr" presetSubtype="0" fill="hold"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anim calcmode="lin" valueType="num">
                                      <p:cBhvr>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3250"/>
                            </p:stCondLst>
                            <p:childTnLst>
                              <p:par>
                                <p:cTn id="41" presetID="42" presetClass="entr" presetSubtype="0"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anim calcmode="lin" valueType="num">
                                      <p:cBhvr>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3750"/>
                            </p:stCondLst>
                            <p:childTnLst>
                              <p:par>
                                <p:cTn id="47" presetID="42" presetClass="entr" presetSubtype="0" fill="hold" nodeType="after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anim calcmode="lin" valueType="num">
                                      <p:cBhvr>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4250"/>
                            </p:stCondLst>
                            <p:childTnLst>
                              <p:par>
                                <p:cTn id="53" presetID="10" presetClass="entr" presetSubtype="0" fill="hold" nodeType="afterEffect" nodePh="1">
                                  <p:stCondLst>
                                    <p:cond delay="0"/>
                                  </p:stCondLst>
                                  <p:endCondLst>
                                    <p:cond evt="begin" delay="0">
                                      <p:tn val="53"/>
                                    </p:cond>
                                  </p:endCondLst>
                                  <p:childTnLst>
                                    <p:set>
                                      <p:cBhvr>
                                        <p:cTn id="54" dur="1" fill="hold">
                                          <p:stCondLst>
                                            <p:cond delay="0"/>
                                          </p:stCondLst>
                                        </p:cTn>
                                        <p:tgtEl>
                                          <p:spTgt spid="4">
                                            <p:txEl>
                                              <p:pRg st="0" end="0"/>
                                            </p:txEl>
                                          </p:spTgt>
                                        </p:tgtEl>
                                        <p:attrNameLst>
                                          <p:attrName>style.visibility</p:attrName>
                                        </p:attrNameLst>
                                      </p:cBhvr>
                                      <p:to>
                                        <p:strVal val="visible"/>
                                      </p:to>
                                    </p:set>
                                    <p:animEffect transition="in" filter="fade">
                                      <p:cBhvr>
                                        <p:cTn id="55" dur="500"/>
                                        <p:tgtEl>
                                          <p:spTgt spid="4">
                                            <p:txEl>
                                              <p:pRg st="0" end="0"/>
                                            </p:txEl>
                                          </p:spTgt>
                                        </p:tgtEl>
                                      </p:cBhvr>
                                    </p:animEffect>
                                  </p:childTnLst>
                                </p:cTn>
                              </p:par>
                            </p:childTnLst>
                          </p:cTn>
                        </p:par>
                        <p:par>
                          <p:cTn id="56" fill="hold">
                            <p:stCondLst>
                              <p:cond delay="4750"/>
                            </p:stCondLst>
                            <p:childTnLst>
                              <p:par>
                                <p:cTn id="57" presetID="26" presetClass="entr" presetSubtype="0" fill="hold" nodeType="afterEffect">
                                  <p:stCondLst>
                                    <p:cond delay="0"/>
                                  </p:stCondLst>
                                  <p:childTnLst>
                                    <p:set>
                                      <p:cBhvr>
                                        <p:cTn id="58" dur="1" fill="hold">
                                          <p:stCondLst>
                                            <p:cond delay="0"/>
                                          </p:stCondLst>
                                        </p:cTn>
                                        <p:tgtEl>
                                          <p:spTgt spid="2052"/>
                                        </p:tgtEl>
                                        <p:attrNameLst>
                                          <p:attrName>style.visibility</p:attrName>
                                        </p:attrNameLst>
                                      </p:cBhvr>
                                      <p:to>
                                        <p:strVal val="visible"/>
                                      </p:to>
                                    </p:set>
                                    <p:animEffect transition="in" filter="wipe(down)">
                                      <p:cBhvr>
                                        <p:cTn id="59" dur="290">
                                          <p:stCondLst>
                                            <p:cond delay="0"/>
                                          </p:stCondLst>
                                        </p:cTn>
                                        <p:tgtEl>
                                          <p:spTgt spid="2052"/>
                                        </p:tgtEl>
                                      </p:cBhvr>
                                    </p:animEffect>
                                    <p:anim calcmode="lin" valueType="num">
                                      <p:cBhvr>
                                        <p:cTn id="60" dur="911" tmFilter="0,0; 0.14,0.36; 0.43,0.73; 0.71,0.91; 1.0,1.0">
                                          <p:stCondLst>
                                            <p:cond delay="0"/>
                                          </p:stCondLst>
                                        </p:cTn>
                                        <p:tgtEl>
                                          <p:spTgt spid="2052"/>
                                        </p:tgtEl>
                                        <p:attrNameLst>
                                          <p:attrName>ppt_x</p:attrName>
                                        </p:attrNameLst>
                                      </p:cBhvr>
                                      <p:tavLst>
                                        <p:tav tm="0">
                                          <p:val>
                                            <p:strVal val="#ppt_x-0.25"/>
                                          </p:val>
                                        </p:tav>
                                        <p:tav tm="100000">
                                          <p:val>
                                            <p:strVal val="#ppt_x"/>
                                          </p:val>
                                        </p:tav>
                                      </p:tavLst>
                                    </p:anim>
                                    <p:anim calcmode="lin" valueType="num">
                                      <p:cBhvr>
                                        <p:cTn id="61" dur="332" tmFilter="0.0,0.0; 0.25,0.07; 0.50,0.2; 0.75,0.467; 1.0,1.0">
                                          <p:stCondLst>
                                            <p:cond delay="0"/>
                                          </p:stCondLst>
                                        </p:cTn>
                                        <p:tgtEl>
                                          <p:spTgt spid="2052"/>
                                        </p:tgtEl>
                                        <p:attrNameLst>
                                          <p:attrName>ppt_y</p:attrName>
                                        </p:attrNameLst>
                                      </p:cBhvr>
                                      <p:tavLst>
                                        <p:tav tm="0" fmla="#ppt_y-sin(pi*$)/3">
                                          <p:val>
                                            <p:fltVal val="0.5"/>
                                          </p:val>
                                        </p:tav>
                                        <p:tav tm="100000">
                                          <p:val>
                                            <p:fltVal val="1"/>
                                          </p:val>
                                        </p:tav>
                                      </p:tavLst>
                                    </p:anim>
                                    <p:anim calcmode="lin" valueType="num">
                                      <p:cBhvr>
                                        <p:cTn id="62" dur="332" tmFilter="0, 0; 0.125,0.2665; 0.25,0.4; 0.375,0.465; 0.5,0.5;  0.625,0.535; 0.75,0.6; 0.875,0.7335; 1,1">
                                          <p:stCondLst>
                                            <p:cond delay="332"/>
                                          </p:stCondLst>
                                        </p:cTn>
                                        <p:tgtEl>
                                          <p:spTgt spid="2052"/>
                                        </p:tgtEl>
                                        <p:attrNameLst>
                                          <p:attrName>ppt_y</p:attrName>
                                        </p:attrNameLst>
                                      </p:cBhvr>
                                      <p:tavLst>
                                        <p:tav tm="0" fmla="#ppt_y-sin(pi*$)/9">
                                          <p:val>
                                            <p:fltVal val="0"/>
                                          </p:val>
                                        </p:tav>
                                        <p:tav tm="100000">
                                          <p:val>
                                            <p:fltVal val="1"/>
                                          </p:val>
                                        </p:tav>
                                      </p:tavLst>
                                    </p:anim>
                                    <p:anim calcmode="lin" valueType="num">
                                      <p:cBhvr>
                                        <p:cTn id="63" dur="166" tmFilter="0, 0; 0.125,0.2665; 0.25,0.4; 0.375,0.465; 0.5,0.5;  0.625,0.535; 0.75,0.6; 0.875,0.7335; 1,1">
                                          <p:stCondLst>
                                            <p:cond delay="662"/>
                                          </p:stCondLst>
                                        </p:cTn>
                                        <p:tgtEl>
                                          <p:spTgt spid="2052"/>
                                        </p:tgtEl>
                                        <p:attrNameLst>
                                          <p:attrName>ppt_y</p:attrName>
                                        </p:attrNameLst>
                                      </p:cBhvr>
                                      <p:tavLst>
                                        <p:tav tm="0" fmla="#ppt_y-sin(pi*$)/27">
                                          <p:val>
                                            <p:fltVal val="0"/>
                                          </p:val>
                                        </p:tav>
                                        <p:tav tm="100000">
                                          <p:val>
                                            <p:fltVal val="1"/>
                                          </p:val>
                                        </p:tav>
                                      </p:tavLst>
                                    </p:anim>
                                    <p:anim calcmode="lin" valueType="num">
                                      <p:cBhvr>
                                        <p:cTn id="64" dur="82" tmFilter="0, 0; 0.125,0.2665; 0.25,0.4; 0.375,0.465; 0.5,0.5;  0.625,0.535; 0.75,0.6; 0.875,0.7335; 1,1">
                                          <p:stCondLst>
                                            <p:cond delay="828"/>
                                          </p:stCondLst>
                                        </p:cTn>
                                        <p:tgtEl>
                                          <p:spTgt spid="2052"/>
                                        </p:tgtEl>
                                        <p:attrNameLst>
                                          <p:attrName>ppt_y</p:attrName>
                                        </p:attrNameLst>
                                      </p:cBhvr>
                                      <p:tavLst>
                                        <p:tav tm="0" fmla="#ppt_y-sin(pi*$)/81">
                                          <p:val>
                                            <p:fltVal val="0"/>
                                          </p:val>
                                        </p:tav>
                                        <p:tav tm="100000">
                                          <p:val>
                                            <p:fltVal val="1"/>
                                          </p:val>
                                        </p:tav>
                                      </p:tavLst>
                                    </p:anim>
                                    <p:animScale>
                                      <p:cBhvr>
                                        <p:cTn id="65" dur="13">
                                          <p:stCondLst>
                                            <p:cond delay="325"/>
                                          </p:stCondLst>
                                        </p:cTn>
                                        <p:tgtEl>
                                          <p:spTgt spid="2052"/>
                                        </p:tgtEl>
                                      </p:cBhvr>
                                      <p:to x="100000" y="60000"/>
                                    </p:animScale>
                                    <p:animScale>
                                      <p:cBhvr>
                                        <p:cTn id="66" dur="83" decel="50000">
                                          <p:stCondLst>
                                            <p:cond delay="338"/>
                                          </p:stCondLst>
                                        </p:cTn>
                                        <p:tgtEl>
                                          <p:spTgt spid="2052"/>
                                        </p:tgtEl>
                                      </p:cBhvr>
                                      <p:to x="100000" y="100000"/>
                                    </p:animScale>
                                    <p:animScale>
                                      <p:cBhvr>
                                        <p:cTn id="67" dur="13">
                                          <p:stCondLst>
                                            <p:cond delay="656"/>
                                          </p:stCondLst>
                                        </p:cTn>
                                        <p:tgtEl>
                                          <p:spTgt spid="2052"/>
                                        </p:tgtEl>
                                      </p:cBhvr>
                                      <p:to x="100000" y="80000"/>
                                    </p:animScale>
                                    <p:animScale>
                                      <p:cBhvr>
                                        <p:cTn id="68" dur="83" decel="50000">
                                          <p:stCondLst>
                                            <p:cond delay="669"/>
                                          </p:stCondLst>
                                        </p:cTn>
                                        <p:tgtEl>
                                          <p:spTgt spid="2052"/>
                                        </p:tgtEl>
                                      </p:cBhvr>
                                      <p:to x="100000" y="100000"/>
                                    </p:animScale>
                                    <p:animScale>
                                      <p:cBhvr>
                                        <p:cTn id="69" dur="13">
                                          <p:stCondLst>
                                            <p:cond delay="821"/>
                                          </p:stCondLst>
                                        </p:cTn>
                                        <p:tgtEl>
                                          <p:spTgt spid="2052"/>
                                        </p:tgtEl>
                                      </p:cBhvr>
                                      <p:to x="100000" y="90000"/>
                                    </p:animScale>
                                    <p:animScale>
                                      <p:cBhvr>
                                        <p:cTn id="70" dur="83" decel="50000">
                                          <p:stCondLst>
                                            <p:cond delay="834"/>
                                          </p:stCondLst>
                                        </p:cTn>
                                        <p:tgtEl>
                                          <p:spTgt spid="2052"/>
                                        </p:tgtEl>
                                      </p:cBhvr>
                                      <p:to x="100000" y="100000"/>
                                    </p:animScale>
                                    <p:animScale>
                                      <p:cBhvr>
                                        <p:cTn id="71" dur="13">
                                          <p:stCondLst>
                                            <p:cond delay="904"/>
                                          </p:stCondLst>
                                        </p:cTn>
                                        <p:tgtEl>
                                          <p:spTgt spid="2052"/>
                                        </p:tgtEl>
                                      </p:cBhvr>
                                      <p:to x="100000" y="95000"/>
                                    </p:animScale>
                                    <p:animScale>
                                      <p:cBhvr>
                                        <p:cTn id="72" dur="83" decel="50000">
                                          <p:stCondLst>
                                            <p:cond delay="917"/>
                                          </p:stCondLst>
                                        </p:cTn>
                                        <p:tgtEl>
                                          <p:spTgt spid="2052"/>
                                        </p:tgtEl>
                                      </p:cBhvr>
                                      <p:to x="100000" y="100000"/>
                                    </p:animScale>
                                  </p:childTnLst>
                                </p:cTn>
                              </p:par>
                            </p:childTnLst>
                          </p:cTn>
                        </p:par>
                        <p:par>
                          <p:cTn id="73" fill="hold">
                            <p:stCondLst>
                              <p:cond delay="5750"/>
                            </p:stCondLst>
                            <p:childTnLst>
                              <p:par>
                                <p:cTn id="74" presetID="10" presetClass="entr" presetSubtype="0" fill="hold" grpId="0"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childTnLst>
                          </p:cTn>
                        </p:par>
                        <p:par>
                          <p:cTn id="77" fill="hold">
                            <p:stCondLst>
                              <p:cond delay="6250"/>
                            </p:stCondLst>
                            <p:childTnLst>
                              <p:par>
                                <p:cTn id="78" presetID="26" presetClass="entr" presetSubtype="0" fill="hold" nodeType="afterEffect">
                                  <p:stCondLst>
                                    <p:cond delay="0"/>
                                  </p:stCondLst>
                                  <p:childTnLst>
                                    <p:set>
                                      <p:cBhvr>
                                        <p:cTn id="79" dur="1" fill="hold">
                                          <p:stCondLst>
                                            <p:cond delay="0"/>
                                          </p:stCondLst>
                                        </p:cTn>
                                        <p:tgtEl>
                                          <p:spTgt spid="2054"/>
                                        </p:tgtEl>
                                        <p:attrNameLst>
                                          <p:attrName>style.visibility</p:attrName>
                                        </p:attrNameLst>
                                      </p:cBhvr>
                                      <p:to>
                                        <p:strVal val="visible"/>
                                      </p:to>
                                    </p:set>
                                    <p:animEffect transition="in" filter="wipe(down)">
                                      <p:cBhvr>
                                        <p:cTn id="80" dur="290">
                                          <p:stCondLst>
                                            <p:cond delay="0"/>
                                          </p:stCondLst>
                                        </p:cTn>
                                        <p:tgtEl>
                                          <p:spTgt spid="2054"/>
                                        </p:tgtEl>
                                      </p:cBhvr>
                                    </p:animEffect>
                                    <p:anim calcmode="lin" valueType="num">
                                      <p:cBhvr>
                                        <p:cTn id="81" dur="911" tmFilter="0,0; 0.14,0.36; 0.43,0.73; 0.71,0.91; 1.0,1.0">
                                          <p:stCondLst>
                                            <p:cond delay="0"/>
                                          </p:stCondLst>
                                        </p:cTn>
                                        <p:tgtEl>
                                          <p:spTgt spid="2054"/>
                                        </p:tgtEl>
                                        <p:attrNameLst>
                                          <p:attrName>ppt_x</p:attrName>
                                        </p:attrNameLst>
                                      </p:cBhvr>
                                      <p:tavLst>
                                        <p:tav tm="0">
                                          <p:val>
                                            <p:strVal val="#ppt_x-0.25"/>
                                          </p:val>
                                        </p:tav>
                                        <p:tav tm="100000">
                                          <p:val>
                                            <p:strVal val="#ppt_x"/>
                                          </p:val>
                                        </p:tav>
                                      </p:tavLst>
                                    </p:anim>
                                    <p:anim calcmode="lin" valueType="num">
                                      <p:cBhvr>
                                        <p:cTn id="82" dur="332" tmFilter="0.0,0.0; 0.25,0.07; 0.50,0.2; 0.75,0.467; 1.0,1.0">
                                          <p:stCondLst>
                                            <p:cond delay="0"/>
                                          </p:stCondLst>
                                        </p:cTn>
                                        <p:tgtEl>
                                          <p:spTgt spid="2054"/>
                                        </p:tgtEl>
                                        <p:attrNameLst>
                                          <p:attrName>ppt_y</p:attrName>
                                        </p:attrNameLst>
                                      </p:cBhvr>
                                      <p:tavLst>
                                        <p:tav tm="0" fmla="#ppt_y-sin(pi*$)/3">
                                          <p:val>
                                            <p:fltVal val="0.5"/>
                                          </p:val>
                                        </p:tav>
                                        <p:tav tm="100000">
                                          <p:val>
                                            <p:fltVal val="1"/>
                                          </p:val>
                                        </p:tav>
                                      </p:tavLst>
                                    </p:anim>
                                    <p:anim calcmode="lin" valueType="num">
                                      <p:cBhvr>
                                        <p:cTn id="83" dur="332" tmFilter="0, 0; 0.125,0.2665; 0.25,0.4; 0.375,0.465; 0.5,0.5;  0.625,0.535; 0.75,0.6; 0.875,0.7335; 1,1">
                                          <p:stCondLst>
                                            <p:cond delay="332"/>
                                          </p:stCondLst>
                                        </p:cTn>
                                        <p:tgtEl>
                                          <p:spTgt spid="2054"/>
                                        </p:tgtEl>
                                        <p:attrNameLst>
                                          <p:attrName>ppt_y</p:attrName>
                                        </p:attrNameLst>
                                      </p:cBhvr>
                                      <p:tavLst>
                                        <p:tav tm="0" fmla="#ppt_y-sin(pi*$)/9">
                                          <p:val>
                                            <p:fltVal val="0"/>
                                          </p:val>
                                        </p:tav>
                                        <p:tav tm="100000">
                                          <p:val>
                                            <p:fltVal val="1"/>
                                          </p:val>
                                        </p:tav>
                                      </p:tavLst>
                                    </p:anim>
                                    <p:anim calcmode="lin" valueType="num">
                                      <p:cBhvr>
                                        <p:cTn id="84" dur="166" tmFilter="0, 0; 0.125,0.2665; 0.25,0.4; 0.375,0.465; 0.5,0.5;  0.625,0.535; 0.75,0.6; 0.875,0.7335; 1,1">
                                          <p:stCondLst>
                                            <p:cond delay="662"/>
                                          </p:stCondLst>
                                        </p:cTn>
                                        <p:tgtEl>
                                          <p:spTgt spid="2054"/>
                                        </p:tgtEl>
                                        <p:attrNameLst>
                                          <p:attrName>ppt_y</p:attrName>
                                        </p:attrNameLst>
                                      </p:cBhvr>
                                      <p:tavLst>
                                        <p:tav tm="0" fmla="#ppt_y-sin(pi*$)/27">
                                          <p:val>
                                            <p:fltVal val="0"/>
                                          </p:val>
                                        </p:tav>
                                        <p:tav tm="100000">
                                          <p:val>
                                            <p:fltVal val="1"/>
                                          </p:val>
                                        </p:tav>
                                      </p:tavLst>
                                    </p:anim>
                                    <p:anim calcmode="lin" valueType="num">
                                      <p:cBhvr>
                                        <p:cTn id="85" dur="82" tmFilter="0, 0; 0.125,0.2665; 0.25,0.4; 0.375,0.465; 0.5,0.5;  0.625,0.535; 0.75,0.6; 0.875,0.7335; 1,1">
                                          <p:stCondLst>
                                            <p:cond delay="828"/>
                                          </p:stCondLst>
                                        </p:cTn>
                                        <p:tgtEl>
                                          <p:spTgt spid="2054"/>
                                        </p:tgtEl>
                                        <p:attrNameLst>
                                          <p:attrName>ppt_y</p:attrName>
                                        </p:attrNameLst>
                                      </p:cBhvr>
                                      <p:tavLst>
                                        <p:tav tm="0" fmla="#ppt_y-sin(pi*$)/81">
                                          <p:val>
                                            <p:fltVal val="0"/>
                                          </p:val>
                                        </p:tav>
                                        <p:tav tm="100000">
                                          <p:val>
                                            <p:fltVal val="1"/>
                                          </p:val>
                                        </p:tav>
                                      </p:tavLst>
                                    </p:anim>
                                    <p:animScale>
                                      <p:cBhvr>
                                        <p:cTn id="86" dur="13">
                                          <p:stCondLst>
                                            <p:cond delay="325"/>
                                          </p:stCondLst>
                                        </p:cTn>
                                        <p:tgtEl>
                                          <p:spTgt spid="2054"/>
                                        </p:tgtEl>
                                      </p:cBhvr>
                                      <p:to x="100000" y="60000"/>
                                    </p:animScale>
                                    <p:animScale>
                                      <p:cBhvr>
                                        <p:cTn id="87" dur="83" decel="50000">
                                          <p:stCondLst>
                                            <p:cond delay="338"/>
                                          </p:stCondLst>
                                        </p:cTn>
                                        <p:tgtEl>
                                          <p:spTgt spid="2054"/>
                                        </p:tgtEl>
                                      </p:cBhvr>
                                      <p:to x="100000" y="100000"/>
                                    </p:animScale>
                                    <p:animScale>
                                      <p:cBhvr>
                                        <p:cTn id="88" dur="13">
                                          <p:stCondLst>
                                            <p:cond delay="656"/>
                                          </p:stCondLst>
                                        </p:cTn>
                                        <p:tgtEl>
                                          <p:spTgt spid="2054"/>
                                        </p:tgtEl>
                                      </p:cBhvr>
                                      <p:to x="100000" y="80000"/>
                                    </p:animScale>
                                    <p:animScale>
                                      <p:cBhvr>
                                        <p:cTn id="89" dur="83" decel="50000">
                                          <p:stCondLst>
                                            <p:cond delay="669"/>
                                          </p:stCondLst>
                                        </p:cTn>
                                        <p:tgtEl>
                                          <p:spTgt spid="2054"/>
                                        </p:tgtEl>
                                      </p:cBhvr>
                                      <p:to x="100000" y="100000"/>
                                    </p:animScale>
                                    <p:animScale>
                                      <p:cBhvr>
                                        <p:cTn id="90" dur="13">
                                          <p:stCondLst>
                                            <p:cond delay="821"/>
                                          </p:stCondLst>
                                        </p:cTn>
                                        <p:tgtEl>
                                          <p:spTgt spid="2054"/>
                                        </p:tgtEl>
                                      </p:cBhvr>
                                      <p:to x="100000" y="90000"/>
                                    </p:animScale>
                                    <p:animScale>
                                      <p:cBhvr>
                                        <p:cTn id="91" dur="83" decel="50000">
                                          <p:stCondLst>
                                            <p:cond delay="834"/>
                                          </p:stCondLst>
                                        </p:cTn>
                                        <p:tgtEl>
                                          <p:spTgt spid="2054"/>
                                        </p:tgtEl>
                                      </p:cBhvr>
                                      <p:to x="100000" y="100000"/>
                                    </p:animScale>
                                    <p:animScale>
                                      <p:cBhvr>
                                        <p:cTn id="92" dur="13">
                                          <p:stCondLst>
                                            <p:cond delay="904"/>
                                          </p:stCondLst>
                                        </p:cTn>
                                        <p:tgtEl>
                                          <p:spTgt spid="2054"/>
                                        </p:tgtEl>
                                      </p:cBhvr>
                                      <p:to x="100000" y="95000"/>
                                    </p:animScale>
                                    <p:animScale>
                                      <p:cBhvr>
                                        <p:cTn id="93" dur="83" decel="50000">
                                          <p:stCondLst>
                                            <p:cond delay="917"/>
                                          </p:stCondLst>
                                        </p:cTn>
                                        <p:tgtEl>
                                          <p:spTgt spid="2054"/>
                                        </p:tgtEl>
                                      </p:cBhvr>
                                      <p:to x="100000" y="100000"/>
                                    </p:animScale>
                                  </p:childTnLst>
                                </p:cTn>
                              </p:par>
                            </p:childTnLst>
                          </p:cTn>
                        </p:par>
                        <p:par>
                          <p:cTn id="94" fill="hold">
                            <p:stCondLst>
                              <p:cond delay="7250"/>
                            </p:stCondLst>
                            <p:childTnLst>
                              <p:par>
                                <p:cTn id="95" presetID="10" presetClass="entr" presetSubtype="0" fill="hold" grpId="0" nodeType="after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fade">
                                      <p:cBhvr>
                                        <p:cTn id="9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6F1F72-2B8A-FDC0-204E-49E4339EF94D}"/>
              </a:ext>
            </a:extLst>
          </p:cNvPr>
          <p:cNvSpPr>
            <a:spLocks noGrp="1"/>
          </p:cNvSpPr>
          <p:nvPr>
            <p:ph type="title"/>
          </p:nvPr>
        </p:nvSpPr>
        <p:spPr>
          <a:xfrm>
            <a:off x="646111" y="483910"/>
            <a:ext cx="9404723" cy="795001"/>
          </a:xfrm>
        </p:spPr>
        <p:txBody>
          <a:bodyPr/>
          <a:lstStyle/>
          <a:p>
            <a:pPr marL="457200" indent="-457200">
              <a:buFont typeface="Wingdings" panose="05000000000000000000" pitchFamily="2" charset="2"/>
              <a:buChar char="q"/>
            </a:pPr>
            <a:r>
              <a:rPr lang="en-US" sz="3200" b="1" u="sng" dirty="0">
                <a:latin typeface="Times New Roman" panose="02020603050405020304" pitchFamily="18" charset="0"/>
                <a:cs typeface="Times New Roman" panose="02020603050405020304" pitchFamily="18" charset="0"/>
              </a:rPr>
              <a:t>Role</a:t>
            </a:r>
            <a:r>
              <a:rPr lang="en-US" b="1" u="sng" dirty="0">
                <a:latin typeface="Times New Roman" panose="02020603050405020304" pitchFamily="18" charset="0"/>
                <a:cs typeface="Times New Roman" panose="02020603050405020304" pitchFamily="18" charset="0"/>
              </a:rPr>
              <a:t> </a:t>
            </a:r>
            <a:r>
              <a:rPr lang="en-US" sz="3200" b="1" u="sng" dirty="0">
                <a:latin typeface="Times New Roman" panose="02020603050405020304" pitchFamily="18" charset="0"/>
                <a:cs typeface="Times New Roman" panose="02020603050405020304" pitchFamily="18" charset="0"/>
              </a:rPr>
              <a:t>Of Microcontroller</a:t>
            </a:r>
          </a:p>
        </p:txBody>
      </p:sp>
      <p:pic>
        <p:nvPicPr>
          <p:cNvPr id="5" name="Picture 2" descr="ESP8266 NodeMCU">
            <a:extLst>
              <a:ext uri="{FF2B5EF4-FFF2-40B4-BE49-F238E27FC236}">
                <a16:creationId xmlns="" xmlns:a16="http://schemas.microsoft.com/office/drawing/2014/main" id="{9A870B48-AA01-9803-CF61-F58EC0387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3330" y="1156585"/>
            <a:ext cx="3459658" cy="30581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36889" y="4324872"/>
            <a:ext cx="2569029" cy="369332"/>
          </a:xfrm>
          <a:prstGeom prst="rect">
            <a:avLst/>
          </a:prstGeom>
          <a:noFill/>
        </p:spPr>
        <p:txBody>
          <a:bodyPr wrap="square" rtlCol="0">
            <a:spAutoFit/>
          </a:bodyPr>
          <a:lstStyle/>
          <a:p>
            <a:r>
              <a:rPr lang="en-IN" dirty="0">
                <a:latin typeface="Sitka Subheading" pitchFamily="2" charset="0"/>
                <a:cs typeface="Times New Roman" panose="02020603050405020304" pitchFamily="18" charset="0"/>
              </a:rPr>
              <a:t>ESP8266 </a:t>
            </a:r>
            <a:r>
              <a:rPr lang="en-IN" dirty="0" err="1">
                <a:latin typeface="Sitka Subheading" pitchFamily="2" charset="0"/>
                <a:cs typeface="Times New Roman" panose="02020603050405020304" pitchFamily="18" charset="0"/>
              </a:rPr>
              <a:t>NodeMCU</a:t>
            </a:r>
            <a:endParaRPr lang="en-IN" dirty="0">
              <a:latin typeface="Sitka Subheading" pitchFamily="2" charset="0"/>
              <a:cs typeface="Times New Roman" panose="02020603050405020304" pitchFamily="18" charset="0"/>
            </a:endParaRPr>
          </a:p>
        </p:txBody>
      </p:sp>
      <p:sp>
        <p:nvSpPr>
          <p:cNvPr id="7" name="Content Placeholder 6"/>
          <p:cNvSpPr>
            <a:spLocks noGrp="1"/>
          </p:cNvSpPr>
          <p:nvPr>
            <p:ph idx="1"/>
          </p:nvPr>
        </p:nvSpPr>
        <p:spPr>
          <a:xfrm>
            <a:off x="646111" y="1278911"/>
            <a:ext cx="7674929" cy="4766289"/>
          </a:xfrm>
        </p:spPr>
        <p:txBody>
          <a:bodyPr>
            <a:noAutofit/>
          </a:bodyPr>
          <a:lstStyle/>
          <a:p>
            <a:pPr algn="just">
              <a:lnSpc>
                <a:spcPct val="150000"/>
              </a:lnSpc>
              <a:buFont typeface="Wingdings" panose="05000000000000000000" pitchFamily="2" charset="2"/>
              <a:buChar char="v"/>
            </a:pPr>
            <a:r>
              <a:rPr lang="en-US" sz="1600" dirty="0" err="1">
                <a:latin typeface="Times New Roman" panose="02020603050405020304" pitchFamily="18" charset="0"/>
                <a:cs typeface="Times New Roman" panose="02020603050405020304" pitchFamily="18" charset="0"/>
              </a:rPr>
              <a:t>NodeMCU</a:t>
            </a:r>
            <a:r>
              <a:rPr lang="en-US" sz="1600" dirty="0">
                <a:latin typeface="Times New Roman" panose="02020603050405020304" pitchFamily="18" charset="0"/>
                <a:cs typeface="Times New Roman" panose="02020603050405020304" pitchFamily="18" charset="0"/>
              </a:rPr>
              <a:t> ESP8266 is a low-cost Wi-Fi enabled microcontroller board that can be used to connect devices to the internet of things (</a:t>
            </a:r>
            <a:r>
              <a:rPr lang="en-US" sz="1600" dirty="0" err="1">
                <a:latin typeface="Times New Roman" panose="02020603050405020304" pitchFamily="18" charset="0"/>
                <a:cs typeface="Times New Roman" panose="02020603050405020304" pitchFamily="18" charset="0"/>
              </a:rPr>
              <a:t>IoT</a:t>
            </a:r>
            <a:r>
              <a:rPr lang="en-US" sz="1600" dirty="0">
                <a:latin typeface="Times New Roman" panose="02020603050405020304" pitchFamily="18" charset="0"/>
                <a:cs typeface="Times New Roman" panose="02020603050405020304" pitchFamily="18" charset="0"/>
              </a:rPr>
              <a:t>) network.</a:t>
            </a:r>
          </a:p>
          <a:p>
            <a:pPr algn="just">
              <a:lnSpc>
                <a:spcPct val="150000"/>
              </a:lnSpc>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 In the Smart Street Light monitoring system, </a:t>
            </a:r>
            <a:r>
              <a:rPr lang="en-US" sz="1600" dirty="0" err="1">
                <a:latin typeface="Times New Roman" panose="02020603050405020304" pitchFamily="18" charset="0"/>
                <a:cs typeface="Times New Roman" panose="02020603050405020304" pitchFamily="18" charset="0"/>
              </a:rPr>
              <a:t>NodeMCU</a:t>
            </a:r>
            <a:r>
              <a:rPr lang="en-US" sz="1600" dirty="0">
                <a:latin typeface="Times New Roman" panose="02020603050405020304" pitchFamily="18" charset="0"/>
                <a:cs typeface="Times New Roman" panose="02020603050405020304" pitchFamily="18" charset="0"/>
              </a:rPr>
              <a:t> ESP8266 can be used to collect and transmit data from the street lights to the central monitoring system.</a:t>
            </a:r>
          </a:p>
          <a:p>
            <a:pPr algn="just">
              <a:lnSpc>
                <a:spcPct val="150000"/>
              </a:lnSpc>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NodeMCU</a:t>
            </a:r>
            <a:r>
              <a:rPr lang="en-US" sz="1600" dirty="0">
                <a:latin typeface="Times New Roman" panose="02020603050405020304" pitchFamily="18" charset="0"/>
                <a:cs typeface="Times New Roman" panose="02020603050405020304" pitchFamily="18" charset="0"/>
              </a:rPr>
              <a:t> ESP8266 can be connected to various sensors, such as light sensors and motion or IR sensors, which can detect when a street light needs to be turned on or off. </a:t>
            </a:r>
          </a:p>
          <a:p>
            <a:pPr algn="just">
              <a:lnSpc>
                <a:spcPct val="150000"/>
              </a:lnSpc>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NodeMCU</a:t>
            </a:r>
            <a:r>
              <a:rPr lang="en-US" sz="1600" dirty="0">
                <a:latin typeface="Times New Roman" panose="02020603050405020304" pitchFamily="18" charset="0"/>
                <a:cs typeface="Times New Roman" panose="02020603050405020304" pitchFamily="18" charset="0"/>
              </a:rPr>
              <a:t> can then send this information to the central monitoring system, which can be used to automatically control the street lights.</a:t>
            </a:r>
          </a:p>
          <a:p>
            <a:pPr marL="285750" indent="-285750" algn="just">
              <a:lnSpc>
                <a:spcPct val="150000"/>
              </a:lnSpc>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In addition, the </a:t>
            </a:r>
            <a:r>
              <a:rPr lang="en-US" sz="1600" dirty="0" err="1">
                <a:latin typeface="Times New Roman" panose="02020603050405020304" pitchFamily="18" charset="0"/>
                <a:cs typeface="Times New Roman" panose="02020603050405020304" pitchFamily="18" charset="0"/>
              </a:rPr>
              <a:t>NodeMCU</a:t>
            </a:r>
            <a:r>
              <a:rPr lang="en-US" sz="1600" dirty="0">
                <a:latin typeface="Times New Roman" panose="02020603050405020304" pitchFamily="18" charset="0"/>
                <a:cs typeface="Times New Roman" panose="02020603050405020304" pitchFamily="18" charset="0"/>
              </a:rPr>
              <a:t> ESP8266 can also be used to monitor the energy consumption of the street lights. </a:t>
            </a:r>
          </a:p>
          <a:p>
            <a:pPr marL="285750" indent="-285750" algn="just">
              <a:lnSpc>
                <a:spcPct val="150000"/>
              </a:lnSpc>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which can be used to optimize their operation and reduce energy costs. </a:t>
            </a:r>
            <a:endParaRPr lang="en-IN" sz="1600" dirty="0">
              <a:latin typeface="Times New Roman" panose="02020603050405020304" pitchFamily="18" charset="0"/>
              <a:cs typeface="Times New Roman" panose="02020603050405020304" pitchFamily="18" charset="0"/>
            </a:endParaRPr>
          </a:p>
          <a:p>
            <a:pPr>
              <a:lnSpc>
                <a:spcPct val="150000"/>
              </a:lnSpc>
            </a:pPr>
            <a:endParaRPr lang="en-IN" sz="1600" dirty="0"/>
          </a:p>
        </p:txBody>
      </p:sp>
    </p:spTree>
    <p:extLst>
      <p:ext uri="{BB962C8B-B14F-4D97-AF65-F5344CB8AC3E}">
        <p14:creationId xmlns:p14="http://schemas.microsoft.com/office/powerpoint/2010/main" val="229627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anim calcmode="lin" valueType="num">
                                      <p:cBhvr>
                                        <p:cTn id="1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anim calcmode="lin" valueType="num">
                                      <p:cBhvr>
                                        <p:cTn id="20"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anim calcmode="lin" valueType="num">
                                      <p:cBhvr>
                                        <p:cTn id="26"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500"/>
                                        <p:tgtEl>
                                          <p:spTgt spid="7">
                                            <p:txEl>
                                              <p:pRg st="3" end="3"/>
                                            </p:txEl>
                                          </p:spTgt>
                                        </p:tgtEl>
                                      </p:cBhvr>
                                    </p:animEffect>
                                    <p:anim calcmode="lin" valueType="num">
                                      <p:cBhvr>
                                        <p:cTn id="32"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anim calcmode="lin" valueType="num">
                                      <p:cBhvr>
                                        <p:cTn id="38"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9" dur="5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Effect transition="in" filter="fade">
                                      <p:cBhvr>
                                        <p:cTn id="43" dur="500"/>
                                        <p:tgtEl>
                                          <p:spTgt spid="7">
                                            <p:txEl>
                                              <p:pRg st="5" end="5"/>
                                            </p:txEl>
                                          </p:spTgt>
                                        </p:tgtEl>
                                      </p:cBhvr>
                                    </p:animEffect>
                                    <p:anim calcmode="lin" valueType="num">
                                      <p:cBhvr>
                                        <p:cTn id="44"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26"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217">
                                          <p:stCondLst>
                                            <p:cond delay="0"/>
                                          </p:stCondLst>
                                        </p:cTn>
                                        <p:tgtEl>
                                          <p:spTgt spid="5"/>
                                        </p:tgtEl>
                                      </p:cBhvr>
                                    </p:animEffect>
                                    <p:anim calcmode="lin" valueType="num">
                                      <p:cBhvr>
                                        <p:cTn id="50"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1"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2"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53"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54"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55" dur="10">
                                          <p:stCondLst>
                                            <p:cond delay="244"/>
                                          </p:stCondLst>
                                        </p:cTn>
                                        <p:tgtEl>
                                          <p:spTgt spid="5"/>
                                        </p:tgtEl>
                                      </p:cBhvr>
                                      <p:to x="100000" y="60000"/>
                                    </p:animScale>
                                    <p:animScale>
                                      <p:cBhvr>
                                        <p:cTn id="56" dur="62" decel="50000">
                                          <p:stCondLst>
                                            <p:cond delay="254"/>
                                          </p:stCondLst>
                                        </p:cTn>
                                        <p:tgtEl>
                                          <p:spTgt spid="5"/>
                                        </p:tgtEl>
                                      </p:cBhvr>
                                      <p:to x="100000" y="100000"/>
                                    </p:animScale>
                                    <p:animScale>
                                      <p:cBhvr>
                                        <p:cTn id="57" dur="10">
                                          <p:stCondLst>
                                            <p:cond delay="492"/>
                                          </p:stCondLst>
                                        </p:cTn>
                                        <p:tgtEl>
                                          <p:spTgt spid="5"/>
                                        </p:tgtEl>
                                      </p:cBhvr>
                                      <p:to x="100000" y="80000"/>
                                    </p:animScale>
                                    <p:animScale>
                                      <p:cBhvr>
                                        <p:cTn id="58" dur="62" decel="50000">
                                          <p:stCondLst>
                                            <p:cond delay="502"/>
                                          </p:stCondLst>
                                        </p:cTn>
                                        <p:tgtEl>
                                          <p:spTgt spid="5"/>
                                        </p:tgtEl>
                                      </p:cBhvr>
                                      <p:to x="100000" y="100000"/>
                                    </p:animScale>
                                    <p:animScale>
                                      <p:cBhvr>
                                        <p:cTn id="59" dur="10">
                                          <p:stCondLst>
                                            <p:cond delay="616"/>
                                          </p:stCondLst>
                                        </p:cTn>
                                        <p:tgtEl>
                                          <p:spTgt spid="5"/>
                                        </p:tgtEl>
                                      </p:cBhvr>
                                      <p:to x="100000" y="90000"/>
                                    </p:animScale>
                                    <p:animScale>
                                      <p:cBhvr>
                                        <p:cTn id="60" dur="62" decel="50000">
                                          <p:stCondLst>
                                            <p:cond delay="625"/>
                                          </p:stCondLst>
                                        </p:cTn>
                                        <p:tgtEl>
                                          <p:spTgt spid="5"/>
                                        </p:tgtEl>
                                      </p:cBhvr>
                                      <p:to x="100000" y="100000"/>
                                    </p:animScale>
                                    <p:animScale>
                                      <p:cBhvr>
                                        <p:cTn id="61" dur="10">
                                          <p:stCondLst>
                                            <p:cond delay="678"/>
                                          </p:stCondLst>
                                        </p:cTn>
                                        <p:tgtEl>
                                          <p:spTgt spid="5"/>
                                        </p:tgtEl>
                                      </p:cBhvr>
                                      <p:to x="100000" y="95000"/>
                                    </p:animScale>
                                    <p:animScale>
                                      <p:cBhvr>
                                        <p:cTn id="62" dur="62" decel="50000">
                                          <p:stCondLst>
                                            <p:cond delay="688"/>
                                          </p:stCondLst>
                                        </p:cTn>
                                        <p:tgtEl>
                                          <p:spTgt spid="5"/>
                                        </p:tgtEl>
                                      </p:cBhvr>
                                      <p:to x="100000" y="100000"/>
                                    </p:animScale>
                                  </p:childTnLst>
                                </p:cTn>
                              </p:par>
                            </p:childTnLst>
                          </p:cTn>
                        </p:par>
                        <p:par>
                          <p:cTn id="63" fill="hold">
                            <p:stCondLst>
                              <p:cond delay="4250"/>
                            </p:stCondLst>
                            <p:childTnLst>
                              <p:par>
                                <p:cTn id="64" presetID="10" presetClass="entr" presetSubtype="0" fill="hold" grpId="0"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B9C52F-5D53-0C61-D5EA-6235FDD776AA}"/>
              </a:ext>
            </a:extLst>
          </p:cNvPr>
          <p:cNvSpPr>
            <a:spLocks noGrp="1"/>
          </p:cNvSpPr>
          <p:nvPr>
            <p:ph type="title"/>
          </p:nvPr>
        </p:nvSpPr>
        <p:spPr>
          <a:xfrm>
            <a:off x="556464" y="381000"/>
            <a:ext cx="9404723" cy="1400530"/>
          </a:xfrm>
        </p:spPr>
        <p:txBody>
          <a:bodyPr/>
          <a:lstStyle/>
          <a:p>
            <a:pPr marL="457200" indent="-457200">
              <a:buFont typeface="Wingdings" panose="05000000000000000000" pitchFamily="2" charset="2"/>
              <a:buChar char="q"/>
            </a:pPr>
            <a:r>
              <a:rPr lang="en-US" sz="3200" b="1" u="sng" dirty="0" smtClean="0">
                <a:latin typeface="Times New Roman" panose="02020603050405020304" pitchFamily="18" charset="0"/>
                <a:cs typeface="Times New Roman" panose="02020603050405020304" pitchFamily="18" charset="0"/>
              </a:rPr>
              <a:t>Data </a:t>
            </a:r>
            <a:r>
              <a:rPr lang="en-US" sz="3200" b="1" u="sng" dirty="0">
                <a:latin typeface="Times New Roman" panose="02020603050405020304" pitchFamily="18" charset="0"/>
                <a:cs typeface="Times New Roman" panose="02020603050405020304" pitchFamily="18" charset="0"/>
              </a:rPr>
              <a:t>O</a:t>
            </a:r>
            <a:r>
              <a:rPr lang="en-US" sz="3200" b="1" u="sng" dirty="0" smtClean="0">
                <a:latin typeface="Times New Roman" panose="02020603050405020304" pitchFamily="18" charset="0"/>
                <a:cs typeface="Times New Roman" panose="02020603050405020304" pitchFamily="18" charset="0"/>
              </a:rPr>
              <a:t>n </a:t>
            </a:r>
            <a:r>
              <a:rPr lang="en-US" sz="3200" b="1" u="sng" dirty="0" err="1">
                <a:latin typeface="Times New Roman" panose="02020603050405020304" pitchFamily="18" charset="0"/>
                <a:cs typeface="Times New Roman" panose="02020603050405020304" pitchFamily="18" charset="0"/>
              </a:rPr>
              <a:t>Blynk</a:t>
            </a:r>
            <a:r>
              <a:rPr lang="en-US" sz="3200" b="1" u="sng" dirty="0">
                <a:latin typeface="Times New Roman" panose="02020603050405020304" pitchFamily="18" charset="0"/>
                <a:cs typeface="Times New Roman" panose="02020603050405020304" pitchFamily="18" charset="0"/>
              </a:rPr>
              <a:t> </a:t>
            </a:r>
            <a:r>
              <a:rPr lang="en-US" sz="3200" b="1" u="sng" dirty="0" smtClean="0">
                <a:latin typeface="Times New Roman" panose="02020603050405020304" pitchFamily="18" charset="0"/>
                <a:cs typeface="Times New Roman" panose="02020603050405020304" pitchFamily="18" charset="0"/>
              </a:rPr>
              <a:t>App </a:t>
            </a:r>
            <a:r>
              <a:rPr lang="en-US" sz="3200" b="1" u="sng" dirty="0">
                <a:latin typeface="Times New Roman" panose="02020603050405020304" pitchFamily="18" charset="0"/>
                <a:cs typeface="Times New Roman" panose="02020603050405020304" pitchFamily="18" charset="0"/>
              </a:rPr>
              <a:t>T</a:t>
            </a:r>
            <a:r>
              <a:rPr lang="en-US" sz="3200" b="1" u="sng" dirty="0" smtClean="0">
                <a:latin typeface="Times New Roman" panose="02020603050405020304" pitchFamily="18" charset="0"/>
                <a:cs typeface="Times New Roman" panose="02020603050405020304" pitchFamily="18" charset="0"/>
              </a:rPr>
              <a:t>o Cloud And Protocols</a:t>
            </a:r>
            <a:endParaRPr lang="en-US" sz="32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A5998BE-ED22-68CA-4E75-6E4BEF6E95B2}"/>
              </a:ext>
            </a:extLst>
          </p:cNvPr>
          <p:cNvSpPr>
            <a:spLocks noGrp="1"/>
          </p:cNvSpPr>
          <p:nvPr>
            <p:ph idx="1"/>
          </p:nvPr>
        </p:nvSpPr>
        <p:spPr>
          <a:xfrm>
            <a:off x="601932" y="1081265"/>
            <a:ext cx="6983612" cy="1824495"/>
          </a:xfrm>
        </p:spPr>
        <p:txBody>
          <a:bodyPr>
            <a:noAutofit/>
          </a:bodyPr>
          <a:lstStyle/>
          <a:p>
            <a:pPr algn="just">
              <a:lnSpc>
                <a:spcPct val="150000"/>
              </a:lnSpc>
              <a:buFont typeface="Wingdings" panose="05000000000000000000" pitchFamily="2" charset="2"/>
              <a:buChar char="v"/>
            </a:pPr>
            <a:r>
              <a:rPr lang="en-US" sz="1800" dirty="0" err="1">
                <a:latin typeface="Times New Roman" panose="02020603050405020304" pitchFamily="18" charset="0"/>
                <a:cs typeface="Times New Roman" panose="02020603050405020304" pitchFamily="18" charset="0"/>
              </a:rPr>
              <a:t>Blynk</a:t>
            </a:r>
            <a:r>
              <a:rPr lang="en-US" sz="1800" dirty="0">
                <a:latin typeface="Times New Roman" panose="02020603050405020304" pitchFamily="18" charset="0"/>
                <a:cs typeface="Times New Roman" panose="02020603050405020304" pitchFamily="18" charset="0"/>
              </a:rPr>
              <a:t> is a mobile application platform that can be used to control and monitor </a:t>
            </a:r>
            <a:r>
              <a:rPr lang="en-US" sz="1800" dirty="0" err="1">
                <a:latin typeface="Times New Roman" panose="02020603050405020304" pitchFamily="18" charset="0"/>
                <a:cs typeface="Times New Roman" panose="02020603050405020304" pitchFamily="18" charset="0"/>
              </a:rPr>
              <a:t>IoT</a:t>
            </a:r>
            <a:r>
              <a:rPr lang="en-US" sz="1800" dirty="0">
                <a:latin typeface="Times New Roman" panose="02020603050405020304" pitchFamily="18" charset="0"/>
                <a:cs typeface="Times New Roman" panose="02020603050405020304" pitchFamily="18" charset="0"/>
              </a:rPr>
              <a:t> devices</a:t>
            </a:r>
            <a:r>
              <a:rPr lang="en-US" sz="18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It can help to increase the efficiency and effectiveness of the system, reduce energy consumption, and improve public safety</a:t>
            </a:r>
            <a:r>
              <a:rPr lang="en-US" sz="1800" dirty="0" smtClean="0">
                <a:latin typeface="Times New Roman" panose="02020603050405020304" pitchFamily="18" charset="0"/>
                <a:cs typeface="Times New Roman" panose="02020603050405020304" pitchFamily="18" charset="0"/>
              </a:rPr>
              <a:t>.</a:t>
            </a:r>
          </a:p>
        </p:txBody>
      </p:sp>
      <p:pic>
        <p:nvPicPr>
          <p:cNvPr id="1028" name="Picture 4" descr="Blynk with NodeMCU ESP8266- Web dashboard and Mobile App - YouTub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1012" y="1420143"/>
            <a:ext cx="4296827" cy="29097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52692" y="3158293"/>
            <a:ext cx="6878320" cy="2585323"/>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Some of the key functions of the </a:t>
            </a:r>
            <a:r>
              <a:rPr lang="en-US" b="1" dirty="0" err="1" smtClean="0">
                <a:latin typeface="Times New Roman" panose="02020603050405020304" pitchFamily="18" charset="0"/>
                <a:cs typeface="Times New Roman" panose="02020603050405020304" pitchFamily="18" charset="0"/>
              </a:rPr>
              <a:t>Blynk</a:t>
            </a:r>
            <a:r>
              <a:rPr lang="en-US" b="1" dirty="0" smtClean="0">
                <a:latin typeface="Times New Roman" panose="02020603050405020304" pitchFamily="18" charset="0"/>
                <a:cs typeface="Times New Roman" panose="02020603050405020304" pitchFamily="18" charset="0"/>
              </a:rPr>
              <a:t> app </a:t>
            </a:r>
          </a:p>
          <a:p>
            <a:endParaRPr lang="en-US" dirty="0" smtClean="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Remote control of street lights</a:t>
            </a:r>
          </a:p>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Real-time </a:t>
            </a:r>
            <a:r>
              <a:rPr lang="en-US" dirty="0">
                <a:latin typeface="Times New Roman" panose="02020603050405020304" pitchFamily="18" charset="0"/>
                <a:cs typeface="Times New Roman" panose="02020603050405020304" pitchFamily="18" charset="0"/>
              </a:rPr>
              <a:t>monitoring of the status of street lights</a:t>
            </a:r>
          </a:p>
          <a:p>
            <a:pPr marL="285750" indent="-28575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Custom alerts and notifications for specific events</a:t>
            </a:r>
          </a:p>
          <a:p>
            <a:pPr marL="285750" indent="-28575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Access to the central monitoring system of the Smart Street Light system</a:t>
            </a:r>
          </a:p>
          <a:p>
            <a:pPr marL="285750" indent="-28575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Analytics and reporting for data-driven decision making</a:t>
            </a:r>
          </a:p>
          <a:p>
            <a:pPr marL="285750" indent="-285750">
              <a:buFont typeface="Courier New" panose="02070309020205020404" pitchFamily="49" charset="0"/>
              <a:buChar char="o"/>
            </a:pPr>
            <a:endParaRPr lang="en-IN" dirty="0"/>
          </a:p>
        </p:txBody>
      </p:sp>
    </p:spTree>
    <p:extLst>
      <p:ext uri="{BB962C8B-B14F-4D97-AF65-F5344CB8AC3E}">
        <p14:creationId xmlns:p14="http://schemas.microsoft.com/office/powerpoint/2010/main" val="291658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anim calcmode="lin" valueType="num">
                                      <p:cBhvr>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2" presetClass="entr" presetSubtype="0" fill="hold" nodeType="after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anim calcmode="lin" valueType="num">
                                      <p:cBhvr>
                                        <p:cTn id="2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2250"/>
                            </p:stCondLst>
                            <p:childTnLst>
                              <p:par>
                                <p:cTn id="29" presetID="42" presetClass="entr" presetSubtype="0" fill="hold" nodeType="after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anim calcmode="lin" valueType="num">
                                      <p:cBhvr>
                                        <p:cTn id="3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42" presetClass="entr" presetSubtype="0" fill="hold" nodeType="after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anim calcmode="lin" valueType="num">
                                      <p:cBhvr>
                                        <p:cTn id="38"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9" dur="5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40" fill="hold">
                            <p:stCondLst>
                              <p:cond delay="3250"/>
                            </p:stCondLst>
                            <p:childTnLst>
                              <p:par>
                                <p:cTn id="41" presetID="42" presetClass="entr" presetSubtype="0" fill="hold" nodeType="after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animEffect transition="in" filter="fade">
                                      <p:cBhvr>
                                        <p:cTn id="43" dur="500"/>
                                        <p:tgtEl>
                                          <p:spTgt spid="5">
                                            <p:txEl>
                                              <p:pRg st="4" end="4"/>
                                            </p:txEl>
                                          </p:spTgt>
                                        </p:tgtEl>
                                      </p:cBhvr>
                                    </p:animEffect>
                                    <p:anim calcmode="lin" valueType="num">
                                      <p:cBhvr>
                                        <p:cTn id="44"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46" fill="hold">
                            <p:stCondLst>
                              <p:cond delay="3750"/>
                            </p:stCondLst>
                            <p:childTnLst>
                              <p:par>
                                <p:cTn id="47" presetID="42" presetClass="entr" presetSubtype="0" fill="hold" nodeType="after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animEffect transition="in" filter="fade">
                                      <p:cBhvr>
                                        <p:cTn id="49" dur="500"/>
                                        <p:tgtEl>
                                          <p:spTgt spid="5">
                                            <p:txEl>
                                              <p:pRg st="5" end="5"/>
                                            </p:txEl>
                                          </p:spTgt>
                                        </p:tgtEl>
                                      </p:cBhvr>
                                    </p:animEffect>
                                    <p:anim calcmode="lin" valueType="num">
                                      <p:cBhvr>
                                        <p:cTn id="50"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par>
                          <p:cTn id="52" fill="hold">
                            <p:stCondLst>
                              <p:cond delay="4250"/>
                            </p:stCondLst>
                            <p:childTnLst>
                              <p:par>
                                <p:cTn id="53" presetID="42" presetClass="entr" presetSubtype="0" fill="hold" nodeType="after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Effect transition="in" filter="fade">
                                      <p:cBhvr>
                                        <p:cTn id="55" dur="500"/>
                                        <p:tgtEl>
                                          <p:spTgt spid="5">
                                            <p:txEl>
                                              <p:pRg st="6" end="6"/>
                                            </p:txEl>
                                          </p:spTgt>
                                        </p:tgtEl>
                                      </p:cBhvr>
                                    </p:animEffect>
                                    <p:anim calcmode="lin" valueType="num">
                                      <p:cBhvr>
                                        <p:cTn id="5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par>
                          <p:cTn id="58" fill="hold">
                            <p:stCondLst>
                              <p:cond delay="4750"/>
                            </p:stCondLst>
                            <p:childTnLst>
                              <p:par>
                                <p:cTn id="59" presetID="26" presetClass="entr" presetSubtype="0" fill="hold" nodeType="afterEffect">
                                  <p:stCondLst>
                                    <p:cond delay="0"/>
                                  </p:stCondLst>
                                  <p:childTnLst>
                                    <p:set>
                                      <p:cBhvr>
                                        <p:cTn id="60" dur="1" fill="hold">
                                          <p:stCondLst>
                                            <p:cond delay="0"/>
                                          </p:stCondLst>
                                        </p:cTn>
                                        <p:tgtEl>
                                          <p:spTgt spid="1028"/>
                                        </p:tgtEl>
                                        <p:attrNameLst>
                                          <p:attrName>style.visibility</p:attrName>
                                        </p:attrNameLst>
                                      </p:cBhvr>
                                      <p:to>
                                        <p:strVal val="visible"/>
                                      </p:to>
                                    </p:set>
                                    <p:animEffect transition="in" filter="wipe(down)">
                                      <p:cBhvr>
                                        <p:cTn id="61" dur="217">
                                          <p:stCondLst>
                                            <p:cond delay="0"/>
                                          </p:stCondLst>
                                        </p:cTn>
                                        <p:tgtEl>
                                          <p:spTgt spid="1028"/>
                                        </p:tgtEl>
                                      </p:cBhvr>
                                    </p:animEffect>
                                    <p:anim calcmode="lin" valueType="num">
                                      <p:cBhvr>
                                        <p:cTn id="62" dur="683"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63" dur="249"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64" dur="249" tmFilter="0, 0; 0.125,0.2665; 0.25,0.4; 0.375,0.465; 0.5,0.5;  0.625,0.535; 0.75,0.6; 0.875,0.7335; 1,1">
                                          <p:stCondLst>
                                            <p:cond delay="249"/>
                                          </p:stCondLst>
                                        </p:cTn>
                                        <p:tgtEl>
                                          <p:spTgt spid="1028"/>
                                        </p:tgtEl>
                                        <p:attrNameLst>
                                          <p:attrName>ppt_y</p:attrName>
                                        </p:attrNameLst>
                                      </p:cBhvr>
                                      <p:tavLst>
                                        <p:tav tm="0" fmla="#ppt_y-sin(pi*$)/9">
                                          <p:val>
                                            <p:fltVal val="0"/>
                                          </p:val>
                                        </p:tav>
                                        <p:tav tm="100000">
                                          <p:val>
                                            <p:fltVal val="1"/>
                                          </p:val>
                                        </p:tav>
                                      </p:tavLst>
                                    </p:anim>
                                    <p:anim calcmode="lin" valueType="num">
                                      <p:cBhvr>
                                        <p:cTn id="65" dur="124" tmFilter="0, 0; 0.125,0.2665; 0.25,0.4; 0.375,0.465; 0.5,0.5;  0.625,0.535; 0.75,0.6; 0.875,0.7335; 1,1">
                                          <p:stCondLst>
                                            <p:cond delay="497"/>
                                          </p:stCondLst>
                                        </p:cTn>
                                        <p:tgtEl>
                                          <p:spTgt spid="1028"/>
                                        </p:tgtEl>
                                        <p:attrNameLst>
                                          <p:attrName>ppt_y</p:attrName>
                                        </p:attrNameLst>
                                      </p:cBhvr>
                                      <p:tavLst>
                                        <p:tav tm="0" fmla="#ppt_y-sin(pi*$)/27">
                                          <p:val>
                                            <p:fltVal val="0"/>
                                          </p:val>
                                        </p:tav>
                                        <p:tav tm="100000">
                                          <p:val>
                                            <p:fltVal val="1"/>
                                          </p:val>
                                        </p:tav>
                                      </p:tavLst>
                                    </p:anim>
                                    <p:anim calcmode="lin" valueType="num">
                                      <p:cBhvr>
                                        <p:cTn id="66" dur="62" tmFilter="0, 0; 0.125,0.2665; 0.25,0.4; 0.375,0.465; 0.5,0.5;  0.625,0.535; 0.75,0.6; 0.875,0.7335; 1,1">
                                          <p:stCondLst>
                                            <p:cond delay="621"/>
                                          </p:stCondLst>
                                        </p:cTn>
                                        <p:tgtEl>
                                          <p:spTgt spid="1028"/>
                                        </p:tgtEl>
                                        <p:attrNameLst>
                                          <p:attrName>ppt_y</p:attrName>
                                        </p:attrNameLst>
                                      </p:cBhvr>
                                      <p:tavLst>
                                        <p:tav tm="0" fmla="#ppt_y-sin(pi*$)/81">
                                          <p:val>
                                            <p:fltVal val="0"/>
                                          </p:val>
                                        </p:tav>
                                        <p:tav tm="100000">
                                          <p:val>
                                            <p:fltVal val="1"/>
                                          </p:val>
                                        </p:tav>
                                      </p:tavLst>
                                    </p:anim>
                                    <p:animScale>
                                      <p:cBhvr>
                                        <p:cTn id="67" dur="10">
                                          <p:stCondLst>
                                            <p:cond delay="244"/>
                                          </p:stCondLst>
                                        </p:cTn>
                                        <p:tgtEl>
                                          <p:spTgt spid="1028"/>
                                        </p:tgtEl>
                                      </p:cBhvr>
                                      <p:to x="100000" y="60000"/>
                                    </p:animScale>
                                    <p:animScale>
                                      <p:cBhvr>
                                        <p:cTn id="68" dur="62" decel="50000">
                                          <p:stCondLst>
                                            <p:cond delay="254"/>
                                          </p:stCondLst>
                                        </p:cTn>
                                        <p:tgtEl>
                                          <p:spTgt spid="1028"/>
                                        </p:tgtEl>
                                      </p:cBhvr>
                                      <p:to x="100000" y="100000"/>
                                    </p:animScale>
                                    <p:animScale>
                                      <p:cBhvr>
                                        <p:cTn id="69" dur="10">
                                          <p:stCondLst>
                                            <p:cond delay="492"/>
                                          </p:stCondLst>
                                        </p:cTn>
                                        <p:tgtEl>
                                          <p:spTgt spid="1028"/>
                                        </p:tgtEl>
                                      </p:cBhvr>
                                      <p:to x="100000" y="80000"/>
                                    </p:animScale>
                                    <p:animScale>
                                      <p:cBhvr>
                                        <p:cTn id="70" dur="62" decel="50000">
                                          <p:stCondLst>
                                            <p:cond delay="502"/>
                                          </p:stCondLst>
                                        </p:cTn>
                                        <p:tgtEl>
                                          <p:spTgt spid="1028"/>
                                        </p:tgtEl>
                                      </p:cBhvr>
                                      <p:to x="100000" y="100000"/>
                                    </p:animScale>
                                    <p:animScale>
                                      <p:cBhvr>
                                        <p:cTn id="71" dur="10">
                                          <p:stCondLst>
                                            <p:cond delay="616"/>
                                          </p:stCondLst>
                                        </p:cTn>
                                        <p:tgtEl>
                                          <p:spTgt spid="1028"/>
                                        </p:tgtEl>
                                      </p:cBhvr>
                                      <p:to x="100000" y="90000"/>
                                    </p:animScale>
                                    <p:animScale>
                                      <p:cBhvr>
                                        <p:cTn id="72" dur="62" decel="50000">
                                          <p:stCondLst>
                                            <p:cond delay="625"/>
                                          </p:stCondLst>
                                        </p:cTn>
                                        <p:tgtEl>
                                          <p:spTgt spid="1028"/>
                                        </p:tgtEl>
                                      </p:cBhvr>
                                      <p:to x="100000" y="100000"/>
                                    </p:animScale>
                                    <p:animScale>
                                      <p:cBhvr>
                                        <p:cTn id="73" dur="10">
                                          <p:stCondLst>
                                            <p:cond delay="678"/>
                                          </p:stCondLst>
                                        </p:cTn>
                                        <p:tgtEl>
                                          <p:spTgt spid="1028"/>
                                        </p:tgtEl>
                                      </p:cBhvr>
                                      <p:to x="100000" y="95000"/>
                                    </p:animScale>
                                    <p:animScale>
                                      <p:cBhvr>
                                        <p:cTn id="74" dur="62" decel="50000">
                                          <p:stCondLst>
                                            <p:cond delay="688"/>
                                          </p:stCondLst>
                                        </p:cTn>
                                        <p:tgtEl>
                                          <p:spTgt spid="10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descr="Smart Street Light Management System"/>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3" t="10013" r="83" b="-888"/>
          <a:stretch/>
        </p:blipFill>
        <p:spPr bwMode="auto">
          <a:xfrm>
            <a:off x="0" y="21315"/>
            <a:ext cx="12192000" cy="69494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 xmlns:a16="http://schemas.microsoft.com/office/drawing/2014/main" id="{E7C4A1CD-8D9F-4874-D799-86C667B61C01}"/>
              </a:ext>
            </a:extLst>
          </p:cNvPr>
          <p:cNvSpPr txBox="1">
            <a:spLocks/>
          </p:cNvSpPr>
          <p:nvPr/>
        </p:nvSpPr>
        <p:spPr>
          <a:xfrm>
            <a:off x="621662" y="328508"/>
            <a:ext cx="9404723" cy="40286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Wingdings" panose="05000000000000000000" pitchFamily="2" charset="2"/>
              <a:buChar char="q"/>
            </a:pPr>
            <a:r>
              <a:rPr lang="en-US" sz="2800" b="1" u="sng" dirty="0" smtClean="0">
                <a:solidFill>
                  <a:schemeClr val="tx1"/>
                </a:solidFill>
                <a:latin typeface="Times New Roman" panose="02020603050405020304" pitchFamily="18" charset="0"/>
                <a:cs typeface="Times New Roman" panose="02020603050405020304" pitchFamily="18" charset="0"/>
              </a:rPr>
              <a:t>Street Light </a:t>
            </a:r>
            <a:r>
              <a:rPr lang="en-US" sz="3200" b="1" u="sng" dirty="0" smtClean="0">
                <a:solidFill>
                  <a:schemeClr val="tx1"/>
                </a:solidFill>
                <a:latin typeface="Times New Roman" panose="02020603050405020304" pitchFamily="18" charset="0"/>
                <a:cs typeface="Times New Roman" panose="02020603050405020304" pitchFamily="18" charset="0"/>
              </a:rPr>
              <a:t>Monitoring</a:t>
            </a:r>
            <a:r>
              <a:rPr lang="en-US" sz="2800" b="1" u="sng" dirty="0" smtClean="0">
                <a:solidFill>
                  <a:schemeClr val="tx1"/>
                </a:solidFill>
                <a:latin typeface="Times New Roman" panose="02020603050405020304" pitchFamily="18" charset="0"/>
                <a:cs typeface="Times New Roman" panose="02020603050405020304" pitchFamily="18" charset="0"/>
              </a:rPr>
              <a:t> System using IOT</a:t>
            </a:r>
            <a:endParaRPr lang="en-US" sz="2800" b="1" u="sng" dirty="0">
              <a:solidFill>
                <a:schemeClr val="tx1"/>
              </a:solidFill>
            </a:endParaRPr>
          </a:p>
        </p:txBody>
      </p:sp>
      <p:sp>
        <p:nvSpPr>
          <p:cNvPr id="6" name="TextBox 5"/>
          <p:cNvSpPr txBox="1"/>
          <p:nvPr/>
        </p:nvSpPr>
        <p:spPr>
          <a:xfrm>
            <a:off x="747355" y="961933"/>
            <a:ext cx="10455342" cy="6440225"/>
          </a:xfrm>
          <a:prstGeom prst="rect">
            <a:avLst/>
          </a:prstGeom>
          <a:noFill/>
        </p:spPr>
        <p:txBody>
          <a:bodyPr wrap="square" rtlCol="0">
            <a:spAutoFit/>
          </a:bodyPr>
          <a:lstStyle/>
          <a:p>
            <a:pPr>
              <a:lnSpc>
                <a:spcPct val="150000"/>
              </a:lnSpc>
            </a:pPr>
            <a:r>
              <a:rPr lang="en-US" sz="16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There </a:t>
            </a:r>
            <a:r>
              <a:rPr lang="en-US" dirty="0">
                <a:latin typeface="Times New Roman" panose="02020603050405020304" pitchFamily="18" charset="0"/>
                <a:cs typeface="Times New Roman" panose="02020603050405020304" pitchFamily="18" charset="0"/>
              </a:rPr>
              <a:t>are several ways in which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can be used in a Smart Street Light monitoring system, including</a:t>
            </a:r>
            <a:r>
              <a:rPr lang="en-US" dirty="0" smtClean="0">
                <a:latin typeface="Times New Roman" panose="02020603050405020304" pitchFamily="18" charset="0"/>
                <a:cs typeface="Times New Roman" panose="02020603050405020304" pitchFamily="18" charset="0"/>
              </a:rPr>
              <a:t>:</a:t>
            </a:r>
          </a:p>
          <a:p>
            <a:pPr>
              <a:lnSpc>
                <a:spcPct val="150000"/>
              </a:lnSpc>
            </a:pPr>
            <a:endParaRPr lang="en-US" sz="1600"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1700" b="1" u="sng" dirty="0" smtClean="0">
                <a:latin typeface="Times New Roman" panose="02020603050405020304" pitchFamily="18" charset="0"/>
                <a:cs typeface="Times New Roman" panose="02020603050405020304" pitchFamily="18" charset="0"/>
              </a:rPr>
              <a:t>Energy efficiency :-</a:t>
            </a:r>
            <a:r>
              <a:rPr lang="en-US" sz="1700" dirty="0" smtClean="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IoT</a:t>
            </a:r>
            <a:r>
              <a:rPr lang="en-US" sz="1700" dirty="0">
                <a:latin typeface="Times New Roman" panose="02020603050405020304" pitchFamily="18" charset="0"/>
                <a:cs typeface="Times New Roman" panose="02020603050405020304" pitchFamily="18" charset="0"/>
              </a:rPr>
              <a:t>-enabled street lights can be equipped with sensors that detect ambient light levels, as well </a:t>
            </a:r>
            <a:r>
              <a:rPr lang="en-US" sz="1700" dirty="0" smtClean="0">
                <a:latin typeface="Times New Roman" panose="02020603050405020304" pitchFamily="18" charset="0"/>
                <a:cs typeface="Times New Roman" panose="02020603050405020304" pitchFamily="18" charset="0"/>
              </a:rPr>
              <a:t>     as </a:t>
            </a:r>
            <a:r>
              <a:rPr lang="en-US" sz="1700" dirty="0">
                <a:latin typeface="Times New Roman" panose="02020603050405020304" pitchFamily="18" charset="0"/>
                <a:cs typeface="Times New Roman" panose="02020603050405020304" pitchFamily="18" charset="0"/>
              </a:rPr>
              <a:t>motion sensors that detect when people or vehicles are nearby. This enables the street lights to automatically adjust their brightness and turn on or off as needed, reducing energy consumption and costs</a:t>
            </a:r>
            <a:r>
              <a:rPr lang="en-US" sz="1700"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v"/>
            </a:pPr>
            <a:endParaRPr lang="en-US" sz="6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1700" b="1" u="sng" dirty="0">
                <a:latin typeface="Times New Roman" panose="02020603050405020304" pitchFamily="18" charset="0"/>
                <a:cs typeface="Times New Roman" panose="02020603050405020304" pitchFamily="18" charset="0"/>
              </a:rPr>
              <a:t>Real-time </a:t>
            </a:r>
            <a:r>
              <a:rPr lang="en-US" sz="1700" b="1" u="sng" dirty="0" smtClean="0">
                <a:latin typeface="Times New Roman" panose="02020603050405020304" pitchFamily="18" charset="0"/>
                <a:cs typeface="Times New Roman" panose="02020603050405020304" pitchFamily="18" charset="0"/>
              </a:rPr>
              <a:t>monitoring :-</a:t>
            </a:r>
            <a:r>
              <a:rPr lang="en-US" sz="1700" dirty="0" smtClean="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IoT</a:t>
            </a:r>
            <a:r>
              <a:rPr lang="en-US" sz="1700" dirty="0">
                <a:latin typeface="Times New Roman" panose="02020603050405020304" pitchFamily="18" charset="0"/>
                <a:cs typeface="Times New Roman" panose="02020603050405020304" pitchFamily="18" charset="0"/>
              </a:rPr>
              <a:t>-enabled sensors can collect data on the status of individual street lights, as well as environmental factors such as temperature and humidity. This data can be transmitted to a central monitoring system in real-time, allowing administrators to quickly detect and respond to any issues or faults in the system</a:t>
            </a:r>
            <a:r>
              <a:rPr lang="en-US" sz="1700" dirty="0" smtClean="0">
                <a:latin typeface="Times New Roman" panose="02020603050405020304" pitchFamily="18" charset="0"/>
                <a:cs typeface="Times New Roman" panose="02020603050405020304" pitchFamily="18" charset="0"/>
              </a:rPr>
              <a:t>.</a:t>
            </a:r>
          </a:p>
          <a:p>
            <a:pPr algn="just">
              <a:lnSpc>
                <a:spcPct val="150000"/>
              </a:lnSpc>
            </a:pPr>
            <a:endParaRPr lang="en-US" sz="6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1700" b="1" u="sng" dirty="0">
                <a:latin typeface="Times New Roman" panose="02020603050405020304" pitchFamily="18" charset="0"/>
                <a:cs typeface="Times New Roman" panose="02020603050405020304" pitchFamily="18" charset="0"/>
              </a:rPr>
              <a:t>Predictive </a:t>
            </a:r>
            <a:r>
              <a:rPr lang="en-US" sz="1700" b="1" u="sng" dirty="0" smtClean="0">
                <a:latin typeface="Times New Roman" panose="02020603050405020304" pitchFamily="18" charset="0"/>
                <a:cs typeface="Times New Roman" panose="02020603050405020304" pitchFamily="18" charset="0"/>
              </a:rPr>
              <a:t>maintenance :-</a:t>
            </a:r>
            <a:r>
              <a:rPr lang="en-US" sz="1700" dirty="0" smtClean="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By analyzing data from </a:t>
            </a:r>
            <a:r>
              <a:rPr lang="en-US" sz="1700" dirty="0" err="1">
                <a:latin typeface="Times New Roman" panose="02020603050405020304" pitchFamily="18" charset="0"/>
                <a:cs typeface="Times New Roman" panose="02020603050405020304" pitchFamily="18" charset="0"/>
              </a:rPr>
              <a:t>IoT</a:t>
            </a:r>
            <a:r>
              <a:rPr lang="en-US" sz="1700" dirty="0">
                <a:latin typeface="Times New Roman" panose="02020603050405020304" pitchFamily="18" charset="0"/>
                <a:cs typeface="Times New Roman" panose="02020603050405020304" pitchFamily="18" charset="0"/>
              </a:rPr>
              <a:t>-enabled sensors, administrators can predict when street lights will need maintenance or replacement, enabling them to schedule maintenance proactively and avoid downtime</a:t>
            </a:r>
            <a:r>
              <a:rPr lang="en-US" sz="1700" dirty="0" smtClean="0">
                <a:latin typeface="Times New Roman" panose="02020603050405020304" pitchFamily="18" charset="0"/>
                <a:cs typeface="Times New Roman" panose="02020603050405020304" pitchFamily="18" charset="0"/>
              </a:rPr>
              <a:t>.</a:t>
            </a:r>
          </a:p>
          <a:p>
            <a:pPr algn="just">
              <a:lnSpc>
                <a:spcPct val="150000"/>
              </a:lnSpc>
            </a:pPr>
            <a:endParaRPr lang="en-US" sz="6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1700" b="1" u="sng" dirty="0">
                <a:latin typeface="Times New Roman" panose="02020603050405020304" pitchFamily="18" charset="0"/>
                <a:cs typeface="Times New Roman" panose="02020603050405020304" pitchFamily="18" charset="0"/>
              </a:rPr>
              <a:t>Enhanced safety and </a:t>
            </a:r>
            <a:r>
              <a:rPr lang="en-US" sz="1700" b="1" u="sng" dirty="0" smtClean="0">
                <a:latin typeface="Times New Roman" panose="02020603050405020304" pitchFamily="18" charset="0"/>
                <a:cs typeface="Times New Roman" panose="02020603050405020304" pitchFamily="18" charset="0"/>
              </a:rPr>
              <a:t>security :-</a:t>
            </a:r>
            <a:r>
              <a:rPr lang="en-US" sz="1700" dirty="0" smtClean="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IoT</a:t>
            </a:r>
            <a:r>
              <a:rPr lang="en-US" sz="1700" dirty="0">
                <a:latin typeface="Times New Roman" panose="02020603050405020304" pitchFamily="18" charset="0"/>
                <a:cs typeface="Times New Roman" panose="02020603050405020304" pitchFamily="18" charset="0"/>
              </a:rPr>
              <a:t>-enabled street lights can be equipped with cameras and other sensors that can detect suspicious activity, alerting authorities and increasing public safety.</a:t>
            </a:r>
          </a:p>
          <a:p>
            <a:pPr>
              <a:lnSpc>
                <a:spcPct val="150000"/>
              </a:lnSpc>
            </a:pPr>
            <a:r>
              <a:rPr lang="en-US" sz="1700" dirty="0"/>
              <a:t/>
            </a:r>
            <a:br>
              <a:rPr lang="en-US" sz="1700" dirty="0"/>
            </a:br>
            <a:endParaRPr lang="en-IN" sz="1700" dirty="0"/>
          </a:p>
        </p:txBody>
      </p:sp>
    </p:spTree>
    <p:extLst>
      <p:ext uri="{BB962C8B-B14F-4D97-AF65-F5344CB8AC3E}">
        <p14:creationId xmlns:p14="http://schemas.microsoft.com/office/powerpoint/2010/main" val="101134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anim calcmode="lin" valueType="num">
                                      <p:cBhvr>
                                        <p:cTn id="8"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750"/>
                                        <p:tgtEl>
                                          <p:spTgt spid="6">
                                            <p:txEl>
                                              <p:pRg st="0" end="0"/>
                                            </p:txEl>
                                          </p:spTgt>
                                        </p:tgtEl>
                                      </p:cBhvr>
                                    </p:animEffect>
                                    <p:anim calcmode="lin" valueType="num">
                                      <p:cBhvr>
                                        <p:cTn id="14"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anim calcmode="lin" valueType="num">
                                      <p:cBhvr>
                                        <p:cTn id="2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anim calcmode="lin" valueType="num">
                                      <p:cBhvr>
                                        <p:cTn id="26"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5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anim calcmode="lin" valueType="num">
                                      <p:cBhvr>
                                        <p:cTn id="32"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5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anim calcmode="lin" valueType="num">
                                      <p:cBhvr>
                                        <p:cTn id="38"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9"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297443"/>
            <a:ext cx="6284587" cy="789485"/>
          </a:xfrm>
        </p:spPr>
        <p:txBody>
          <a:bodyPr/>
          <a:lstStyle/>
          <a:p>
            <a:pPr marL="457200" indent="-457200">
              <a:buFont typeface="Wingdings" panose="05000000000000000000" pitchFamily="2" charset="2"/>
              <a:buChar char="q"/>
            </a:pPr>
            <a:r>
              <a:rPr lang="en-GB" sz="3200" b="1" u="sng" dirty="0">
                <a:latin typeface="Times New Roman" panose="02020603050405020304" pitchFamily="18" charset="0"/>
                <a:cs typeface="Times New Roman" panose="02020603050405020304" pitchFamily="18" charset="0"/>
              </a:rPr>
              <a:t>Schematic </a:t>
            </a:r>
            <a:r>
              <a:rPr lang="en-IN" sz="3200" b="1" u="sng" dirty="0">
                <a:latin typeface="Times New Roman" panose="02020603050405020304" pitchFamily="18" charset="0"/>
                <a:cs typeface="Times New Roman" panose="02020603050405020304" pitchFamily="18" charset="0"/>
              </a:rPr>
              <a:t> Diagram</a:t>
            </a:r>
            <a:r>
              <a:rPr lang="en-IN" dirty="0"/>
              <a:t>:-</a:t>
            </a:r>
          </a:p>
        </p:txBody>
      </p:sp>
      <p:pic>
        <p:nvPicPr>
          <p:cNvPr id="1026" name="Picture 2" descr="https://img1.wsimg.com/isteam/ip/e9c1bdab-ef67-4abe-9ce0-82a400c73871/WhatsApp%20Image%202021-08-31%20at%2011.22.17%20AM.jpeg/:/cr=t:0%25,l:0%25,w:100%25,h:100%25/rs=w:128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7664" y="1258050"/>
            <a:ext cx="7742656" cy="48391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2978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041" y="452718"/>
            <a:ext cx="9869488" cy="1169894"/>
          </a:xfrm>
        </p:spPr>
        <p:txBody>
          <a:bodyPr/>
          <a:lstStyle/>
          <a:p>
            <a:pPr marL="457200" indent="-457200">
              <a:buFont typeface="Wingdings" panose="05000000000000000000" pitchFamily="2" charset="2"/>
              <a:buChar char="q"/>
            </a:pPr>
            <a:r>
              <a:rPr lang="en-US" sz="2800" u="sng" dirty="0">
                <a:latin typeface="Times New Roman" panose="02020603050405020304" pitchFamily="18" charset="0"/>
                <a:cs typeface="Times New Roman" panose="02020603050405020304" pitchFamily="18" charset="0"/>
              </a:rPr>
              <a:t> </a:t>
            </a:r>
            <a:r>
              <a:rPr lang="en-US" sz="3200" b="1" u="sng" dirty="0">
                <a:latin typeface="Times New Roman" panose="02020603050405020304" pitchFamily="18" charset="0"/>
                <a:cs typeface="Times New Roman" panose="02020603050405020304" pitchFamily="18" charset="0"/>
              </a:rPr>
              <a:t>Circuit Diagram  </a:t>
            </a:r>
            <a:r>
              <a:rPr lang="en-US" sz="2800" dirty="0">
                <a:latin typeface="Times New Roman" panose="02020603050405020304" pitchFamily="18" charset="0"/>
                <a:cs typeface="Times New Roman" panose="02020603050405020304" pitchFamily="18" charset="0"/>
              </a:rPr>
              <a:t>:-</a:t>
            </a:r>
            <a:r>
              <a:rPr lang="en-US" sz="2800" u="sng" dirty="0">
                <a:latin typeface="Times New Roman" panose="02020603050405020304" pitchFamily="18" charset="0"/>
                <a:cs typeface="Times New Roman" panose="02020603050405020304" pitchFamily="18" charset="0"/>
              </a:rPr>
              <a:t/>
            </a:r>
            <a:br>
              <a:rPr lang="en-US" sz="2800" u="sng" dirty="0">
                <a:latin typeface="Times New Roman" panose="02020603050405020304" pitchFamily="18" charset="0"/>
                <a:cs typeface="Times New Roman" panose="02020603050405020304" pitchFamily="18" charset="0"/>
              </a:rPr>
            </a:br>
            <a:endParaRPr lang="en-IN" sz="2800" u="sng" dirty="0">
              <a:latin typeface="Times New Roman" panose="02020603050405020304" pitchFamily="18" charset="0"/>
              <a:cs typeface="Times New Roman" panose="02020603050405020304" pitchFamily="18" charset="0"/>
            </a:endParaRPr>
          </a:p>
        </p:txBody>
      </p:sp>
      <p:pic>
        <p:nvPicPr>
          <p:cNvPr id="1026" name="Picture 2" descr="Circuit Diagram for IoT based Smart Street Light"/>
          <p:cNvPicPr>
            <a:picLocks noChangeAspect="1" noChangeArrowheads="1"/>
          </p:cNvPicPr>
          <p:nvPr/>
        </p:nvPicPr>
        <p:blipFill rotWithShape="1">
          <a:blip r:embed="rId2">
            <a:extLst>
              <a:ext uri="{28A0092B-C50C-407E-A947-70E740481C1C}">
                <a14:useLocalDpi xmlns:a14="http://schemas.microsoft.com/office/drawing/2010/main" val="0"/>
              </a:ext>
            </a:extLst>
          </a:blip>
          <a:srcRect b="6402"/>
          <a:stretch/>
        </p:blipFill>
        <p:spPr bwMode="auto">
          <a:xfrm>
            <a:off x="1157912" y="1297492"/>
            <a:ext cx="9935264" cy="49407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420932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458</TotalTime>
  <Words>831</Words>
  <Application>Microsoft Office PowerPoint</Application>
  <PresentationFormat>Widescreen</PresentationFormat>
  <Paragraphs>86</Paragraphs>
  <Slides>15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Century Gothic</vt:lpstr>
      <vt:lpstr>Courier New</vt:lpstr>
      <vt:lpstr>Sitka Subheading</vt:lpstr>
      <vt:lpstr>Sitka Subheading Semibold</vt:lpstr>
      <vt:lpstr>Times New Roman</vt:lpstr>
      <vt:lpstr>Wingdings</vt:lpstr>
      <vt:lpstr>Wingdings 3</vt:lpstr>
      <vt:lpstr>Ion</vt:lpstr>
      <vt:lpstr>PowerPoint Presentation</vt:lpstr>
      <vt:lpstr>PowerPoint Presentation</vt:lpstr>
      <vt:lpstr>PowerPoint Presentation</vt:lpstr>
      <vt:lpstr>Components Required :-</vt:lpstr>
      <vt:lpstr>Role Of Microcontroller</vt:lpstr>
      <vt:lpstr>Data On Blynk App To Cloud And Protocols</vt:lpstr>
      <vt:lpstr>PowerPoint Presentation</vt:lpstr>
      <vt:lpstr>Schematic  Diagram:-</vt:lpstr>
      <vt:lpstr> Circuit Diagram  :- </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Microsoft account</dc:creator>
  <cp:lastModifiedBy>Microsoft account</cp:lastModifiedBy>
  <cp:revision>131</cp:revision>
  <dcterms:created xsi:type="dcterms:W3CDTF">2023-03-02T18:28:04Z</dcterms:created>
  <dcterms:modified xsi:type="dcterms:W3CDTF">2023-03-31T08:27:05Z</dcterms:modified>
</cp:coreProperties>
</file>